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3" r:id="rId1"/>
    <p:sldMasterId id="2147483659" r:id="rId2"/>
  </p:sldMasterIdLst>
  <p:notesMasterIdLst>
    <p:notesMasterId r:id="rId69"/>
  </p:notesMasterIdLst>
  <p:handoutMasterIdLst>
    <p:handoutMasterId r:id="rId70"/>
  </p:handoutMasterIdLst>
  <p:sldIdLst>
    <p:sldId id="330" r:id="rId3"/>
    <p:sldId id="364" r:id="rId4"/>
    <p:sldId id="324" r:id="rId5"/>
    <p:sldId id="365" r:id="rId6"/>
    <p:sldId id="366" r:id="rId7"/>
    <p:sldId id="367" r:id="rId8"/>
    <p:sldId id="332" r:id="rId9"/>
    <p:sldId id="333" r:id="rId10"/>
    <p:sldId id="363" r:id="rId11"/>
    <p:sldId id="368" r:id="rId12"/>
    <p:sldId id="369" r:id="rId13"/>
    <p:sldId id="335" r:id="rId14"/>
    <p:sldId id="336" r:id="rId15"/>
    <p:sldId id="337" r:id="rId16"/>
    <p:sldId id="338" r:id="rId17"/>
    <p:sldId id="370" r:id="rId18"/>
    <p:sldId id="339" r:id="rId19"/>
    <p:sldId id="371" r:id="rId20"/>
    <p:sldId id="372" r:id="rId21"/>
    <p:sldId id="373" r:id="rId22"/>
    <p:sldId id="374" r:id="rId23"/>
    <p:sldId id="340" r:id="rId24"/>
    <p:sldId id="341" r:id="rId25"/>
    <p:sldId id="375" r:id="rId26"/>
    <p:sldId id="376" r:id="rId27"/>
    <p:sldId id="377" r:id="rId28"/>
    <p:sldId id="378" r:id="rId29"/>
    <p:sldId id="379" r:id="rId30"/>
    <p:sldId id="380" r:id="rId31"/>
    <p:sldId id="381" r:id="rId32"/>
    <p:sldId id="342" r:id="rId33"/>
    <p:sldId id="382" r:id="rId34"/>
    <p:sldId id="383" r:id="rId35"/>
    <p:sldId id="384" r:id="rId36"/>
    <p:sldId id="343" r:id="rId37"/>
    <p:sldId id="344" r:id="rId38"/>
    <p:sldId id="345" r:id="rId39"/>
    <p:sldId id="385" r:id="rId40"/>
    <p:sldId id="346" r:id="rId41"/>
    <p:sldId id="347" r:id="rId42"/>
    <p:sldId id="353" r:id="rId43"/>
    <p:sldId id="386" r:id="rId44"/>
    <p:sldId id="359" r:id="rId45"/>
    <p:sldId id="387" r:id="rId46"/>
    <p:sldId id="388" r:id="rId47"/>
    <p:sldId id="390" r:id="rId48"/>
    <p:sldId id="360" r:id="rId49"/>
    <p:sldId id="391" r:id="rId50"/>
    <p:sldId id="392" r:id="rId51"/>
    <p:sldId id="393" r:id="rId52"/>
    <p:sldId id="394" r:id="rId53"/>
    <p:sldId id="395" r:id="rId54"/>
    <p:sldId id="396" r:id="rId55"/>
    <p:sldId id="397" r:id="rId56"/>
    <p:sldId id="398" r:id="rId57"/>
    <p:sldId id="399" r:id="rId58"/>
    <p:sldId id="400" r:id="rId59"/>
    <p:sldId id="401" r:id="rId60"/>
    <p:sldId id="402" r:id="rId61"/>
    <p:sldId id="403" r:id="rId62"/>
    <p:sldId id="404" r:id="rId63"/>
    <p:sldId id="405" r:id="rId64"/>
    <p:sldId id="406" r:id="rId65"/>
    <p:sldId id="407" r:id="rId66"/>
    <p:sldId id="408" r:id="rId67"/>
    <p:sldId id="409" r:id="rId68"/>
  </p:sldIdLst>
  <p:sldSz cx="9144000" cy="6858000" type="screen4x3"/>
  <p:notesSz cx="6858000" cy="9144000"/>
  <p:embeddedFontLst>
    <p:embeddedFont>
      <p:font typeface="Consolas" panose="020B0609020204030204" pitchFamily="49" charset="0"/>
      <p:regular r:id="rId71"/>
      <p:bold r:id="rId72"/>
      <p:italic r:id="rId73"/>
      <p:boldItalic r:id="rId74"/>
    </p:embeddedFont>
    <p:embeddedFont>
      <p:font typeface="Verdana" panose="020B0604030504040204" pitchFamily="34"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032" userDrawn="1">
          <p15:clr>
            <a:srgbClr val="A4A3A4"/>
          </p15:clr>
        </p15:guide>
        <p15:guide id="2" pos="272" userDrawn="1">
          <p15:clr>
            <a:srgbClr val="A4A3A4"/>
          </p15:clr>
        </p15:guide>
        <p15:guide id="3" orient="horz" pos="43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Author" initials="A" lastIdx="0" clrIdx="7"/>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18" autoAdjust="0"/>
    <p:restoredTop sz="82690" autoAdjust="0"/>
  </p:normalViewPr>
  <p:slideViewPr>
    <p:cSldViewPr snapToGrid="0" snapToObjects="1">
      <p:cViewPr varScale="1">
        <p:scale>
          <a:sx n="95" d="100"/>
          <a:sy n="95" d="100"/>
        </p:scale>
        <p:origin x="1482" y="78"/>
      </p:cViewPr>
      <p:guideLst>
        <p:guide orient="horz" pos="4032"/>
        <p:guide pos="272"/>
        <p:guide orient="horz" pos="436"/>
      </p:guideLst>
    </p:cSldViewPr>
  </p:slideViewPr>
  <p:outlineViewPr>
    <p:cViewPr>
      <p:scale>
        <a:sx n="33" d="100"/>
        <a:sy n="33" d="100"/>
      </p:scale>
      <p:origin x="0" y="-9725"/>
    </p:cViewPr>
  </p:outlineViewPr>
  <p:notesTextViewPr>
    <p:cViewPr>
      <p:scale>
        <a:sx n="3" d="2"/>
        <a:sy n="3" d="2"/>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4.fntdata"/><Relationship Id="rId79" Type="http://schemas.openxmlformats.org/officeDocument/2006/relationships/commentAuthors" Target="commentAuthor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notesMaster" Target="notesMasters/notesMaster1.xml"/><Relationship Id="rId77" Type="http://schemas.openxmlformats.org/officeDocument/2006/relationships/font" Target="fonts/font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fntdata"/><Relationship Id="rId80"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handoutMaster" Target="handoutMasters/handoutMaster1.xml"/><Relationship Id="rId75" Type="http://schemas.openxmlformats.org/officeDocument/2006/relationships/font" Target="fonts/font5.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6.fntdata"/><Relationship Id="rId7" Type="http://schemas.openxmlformats.org/officeDocument/2006/relationships/slide" Target="slides/slide5.xml"/><Relationship Id="rId71" Type="http://schemas.openxmlformats.org/officeDocument/2006/relationships/font" Target="fonts/font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9/8/2025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png>
</file>

<file path=ppt/media/image21.PNG>
</file>

<file path=ppt/media/image22.png>
</file>

<file path=ppt/media/image23.jpg>
</file>

<file path=ppt/media/image24.jpg>
</file>

<file path=ppt/media/image25.jpg>
</file>

<file path=ppt/media/image26.jpg>
</file>

<file path=ppt/media/image27.png>
</file>

<file path=ppt/media/image28.jpg>
</file>

<file path=ppt/media/image29.png>
</file>

<file path=ppt/media/image3.png>
</file>

<file path=ppt/media/image30.jpg>
</file>

<file path=ppt/media/image31.jpg>
</file>

<file path=ppt/media/image32.jpg>
</file>

<file path=ppt/media/image33.png>
</file>

<file path=ppt/media/image34.png>
</file>

<file path=ppt/media/image35.png>
</file>

<file path=ppt/media/image36.png>
</file>

<file path=ppt/media/image37.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dirty="0"/>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87157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859890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220087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04493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2850289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8355445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5975405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813470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669378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719672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940659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601586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5034233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170623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7545331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7845797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EFFD8-4FE5-B20E-8B3E-9579C1199E7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209BA3-9B49-A3C4-D1F2-4B15C0C2D0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7898FD-9554-AA28-F805-A668259206F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35DC090-EDCB-26BB-E0E8-92E38ABEDA10}"/>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538397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51917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0036624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376057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208689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600348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279938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0137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buNone/>
              <a:defRPr sz="3000"/>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101600" indent="0">
              <a:buNone/>
              <a:defRPr sz="2200"/>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481138"/>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hasCustomPrompt="1"/>
          </p:nvPr>
        </p:nvSpPr>
        <p:spPr>
          <a:xfrm>
            <a:off x="5048250" y="1481138"/>
            <a:ext cx="3638550" cy="3754437"/>
          </a:xfrm>
        </p:spPr>
        <p:txBody>
          <a:bodyPr/>
          <a:lstStyle/>
          <a:p>
            <a:pPr lvl="0"/>
            <a:r>
              <a:rPr lang="en-US" dirty="0"/>
              <a:t>Click to add text</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343525"/>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Arial"/>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a:ln>
                <a:noFill/>
              </a:ln>
              <a:solidFill>
                <a:srgbClr val="FFFFFF"/>
              </a:solidFill>
              <a:effectLst/>
              <a:uLnTx/>
              <a:uFillTx/>
              <a:latin typeface="Arial"/>
              <a:ea typeface="Arial"/>
              <a:cs typeface="Arial"/>
              <a:sym typeface="Arial"/>
            </a:endParaRPr>
          </a:p>
        </p:txBody>
      </p:sp>
      <p:sp>
        <p:nvSpPr>
          <p:cNvPr id="13" name="Picture Placeholder 8">
            <a:extLst>
              <a:ext uri="{FF2B5EF4-FFF2-40B4-BE49-F238E27FC236}">
                <a16:creationId xmlns:a16="http://schemas.microsoft.com/office/drawing/2014/main" id="{C6122C06-0248-45C8-9890-FDA2C7B0CDBA}"/>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3" name="Content Placeholder 2">
            <a:extLst>
              <a:ext uri="{FF2B5EF4-FFF2-40B4-BE49-F238E27FC236}">
                <a16:creationId xmlns:a16="http://schemas.microsoft.com/office/drawing/2014/main" id="{B3F9E3F0-3064-41BA-BF34-B5D9350D8D48}"/>
              </a:ext>
            </a:extLst>
          </p:cNvPr>
          <p:cNvSpPr>
            <a:spLocks noGrp="1"/>
          </p:cNvSpPr>
          <p:nvPr>
            <p:ph sz="quarter" idx="17" hasCustomPrompt="1"/>
          </p:nvPr>
        </p:nvSpPr>
        <p:spPr>
          <a:xfrm>
            <a:off x="1836402" y="6400801"/>
            <a:ext cx="6908800"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441450"/>
            <a:ext cx="8232775" cy="470996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p>
            <a:pPr lvl="0"/>
            <a:r>
              <a:rPr lang="en-US" dirty="0"/>
              <a:t>Edit Master text styles</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p>
            <a:pPr lvl="0"/>
            <a:r>
              <a:rPr lang="en-US" dirty="0"/>
              <a:t>Edit Master text styles</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p>
            <a:pPr lvl="0"/>
            <a:r>
              <a:rPr lang="en-US" dirty="0"/>
              <a:t>Edit Master text styles</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hasCustomPrompt="1"/>
          </p:nvPr>
        </p:nvSpPr>
        <p:spPr>
          <a:xfrm>
            <a:off x="457200" y="1552575"/>
            <a:ext cx="3991970" cy="4438650"/>
          </a:xfrm>
        </p:spPr>
        <p:txBody>
          <a:bodyPr/>
          <a:lstStyle>
            <a:lvl1pPr>
              <a:defRPr/>
            </a:lvl1pPr>
          </a:lstStyle>
          <a:p>
            <a:pPr lvl="0"/>
            <a:r>
              <a:rPr lang="en-US" dirty="0"/>
              <a:t>Click to add text</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hasCustomPrompt="1"/>
          </p:nvPr>
        </p:nvSpPr>
        <p:spPr>
          <a:xfrm>
            <a:off x="4694830" y="1552575"/>
            <a:ext cx="3991970" cy="4438650"/>
          </a:xfrm>
        </p:spPr>
        <p:txBody>
          <a:bodyPr/>
          <a:lstStyle/>
          <a:p>
            <a:pPr lvl="0"/>
            <a:r>
              <a:rPr lang="en-US" dirty="0"/>
              <a:t>Click to add text</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hasCustomPrompt="1"/>
          </p:nvPr>
        </p:nvSpPr>
        <p:spPr>
          <a:xfrm>
            <a:off x="457201" y="1552575"/>
            <a:ext cx="2595603" cy="4438650"/>
          </a:xfrm>
        </p:spPr>
        <p:txBody>
          <a:bodyPr/>
          <a:lstStyle/>
          <a:p>
            <a:pPr lvl="0"/>
            <a:r>
              <a:rPr lang="en-US" dirty="0"/>
              <a:t>Click to add text</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hasCustomPrompt="1"/>
          </p:nvPr>
        </p:nvSpPr>
        <p:spPr>
          <a:xfrm>
            <a:off x="3274199" y="1552575"/>
            <a:ext cx="2595602" cy="4438650"/>
          </a:xfrm>
        </p:spPr>
        <p:txBody>
          <a:bodyPr/>
          <a:lstStyle>
            <a:lvl1pPr>
              <a:defRPr/>
            </a:lvl1pPr>
          </a:lstStyle>
          <a:p>
            <a:pPr lvl="0"/>
            <a:r>
              <a:rPr lang="en-US" dirty="0"/>
              <a:t>Click to add text</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hasCustomPrompt="1"/>
          </p:nvPr>
        </p:nvSpPr>
        <p:spPr>
          <a:xfrm>
            <a:off x="6091197" y="1552575"/>
            <a:ext cx="2595603" cy="4438650"/>
          </a:xfrm>
        </p:spPr>
        <p:txBody>
          <a:bodyPr/>
          <a:lstStyle/>
          <a:p>
            <a:pPr lvl="0"/>
            <a:r>
              <a:rPr lang="en-US" dirty="0"/>
              <a:t>Click to add text</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hasCustomPrompt="1"/>
          </p:nvPr>
        </p:nvSpPr>
        <p:spPr>
          <a:xfrm>
            <a:off x="457200" y="1552575"/>
            <a:ext cx="1885950" cy="4438650"/>
          </a:xfrm>
        </p:spPr>
        <p:txBody>
          <a:bodyPr/>
          <a:lstStyle>
            <a:lvl1pPr>
              <a:defRPr/>
            </a:lvl1pPr>
          </a:lstStyle>
          <a:p>
            <a:pPr lvl="0"/>
            <a:r>
              <a:rPr lang="en-US" dirty="0"/>
              <a:t>Click to add text</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hasCustomPrompt="1"/>
          </p:nvPr>
        </p:nvSpPr>
        <p:spPr>
          <a:xfrm>
            <a:off x="2572593" y="1552575"/>
            <a:ext cx="1885950" cy="4438650"/>
          </a:xfrm>
        </p:spPr>
        <p:txBody>
          <a:bodyPr/>
          <a:lstStyle/>
          <a:p>
            <a:pPr lvl="0"/>
            <a:r>
              <a:rPr lang="en-US" dirty="0"/>
              <a:t>Click to add text</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hasCustomPrompt="1"/>
          </p:nvPr>
        </p:nvSpPr>
        <p:spPr>
          <a:xfrm>
            <a:off x="4687986" y="1552575"/>
            <a:ext cx="1885950" cy="4438650"/>
          </a:xfrm>
        </p:spPr>
        <p:txBody>
          <a:bodyPr/>
          <a:lstStyle/>
          <a:p>
            <a:pPr lvl="0"/>
            <a:r>
              <a:rPr lang="en-US" dirty="0"/>
              <a:t>Click to add text</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hasCustomPrompt="1"/>
          </p:nvPr>
        </p:nvSpPr>
        <p:spPr>
          <a:xfrm>
            <a:off x="6803378" y="1552575"/>
            <a:ext cx="1885950" cy="4438650"/>
          </a:xfrm>
        </p:spPr>
        <p:txBody>
          <a:bodyPr/>
          <a:lstStyle/>
          <a:p>
            <a:pPr marL="256032" marR="0" lvl="0" indent="-154432" algn="l" defTabSz="914400" rtl="0" eaLnBrk="1" fontAlgn="auto" latinLnBrk="0" hangingPunct="1">
              <a:lnSpc>
                <a:spcPct val="100000"/>
              </a:lnSpc>
              <a:spcBef>
                <a:spcPts val="1500"/>
              </a:spcBef>
              <a:spcAft>
                <a:spcPts val="0"/>
              </a:spcAft>
              <a:buClr>
                <a:srgbClr val="007FA3"/>
              </a:buClr>
              <a:buSzPct val="100000"/>
              <a:buFont typeface="Arial"/>
              <a:buChar char="•"/>
              <a:tabLst/>
              <a:defRPr/>
            </a:pPr>
            <a:r>
              <a:rPr lang="en-US" dirty="0"/>
              <a:t>Click to add text</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1.jpg"/><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 id="214748366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7">
            <a:extLst>
              <a:ext uri="{FF2B5EF4-FFF2-40B4-BE49-F238E27FC236}">
                <a16:creationId xmlns:a16="http://schemas.microsoft.com/office/drawing/2014/main" id="{2C40D45C-A5E3-10FD-D9E3-73A49227F6DF}"/>
              </a:ext>
            </a:extLst>
          </p:cNvPr>
          <p:cNvSpPr txBox="1">
            <a:spLocks/>
          </p:cNvSpPr>
          <p:nvPr userDrawn="1"/>
        </p:nvSpPr>
        <p:spPr>
          <a:xfrm>
            <a:off x="2169825" y="6472671"/>
            <a:ext cx="6589712" cy="221018"/>
          </a:xfrm>
          <a:prstGeom prst="rect">
            <a:avLst/>
          </a:prstGeom>
          <a:noFill/>
          <a:ln>
            <a:noFill/>
          </a:ln>
        </p:spPr>
        <p:txBody>
          <a:bodyPr lIns="0" tIns="18000" rIns="0" bIns="18000" anchor="ctr" anchorCtr="0">
            <a:spAutoFit/>
          </a:bodyPr>
          <a:lstStyle>
            <a:defPPr marR="0" lvl="0" algn="l" rtl="0">
              <a:lnSpc>
                <a:spcPct val="100000"/>
              </a:lnSpc>
              <a:spcBef>
                <a:spcPts val="0"/>
              </a:spcBef>
              <a:spcAft>
                <a:spcPts val="0"/>
              </a:spcAft>
            </a:defPPr>
            <a:lvl1pPr marL="256032" marR="0" lvl="0" indent="-154432" algn="r" rtl="0">
              <a:lnSpc>
                <a:spcPct val="100000"/>
              </a:lnSpc>
              <a:spcBef>
                <a:spcPts val="1500"/>
              </a:spcBef>
              <a:spcAft>
                <a:spcPts val="0"/>
              </a:spcAft>
              <a:buClr>
                <a:srgbClr val="007FA3"/>
              </a:buClr>
              <a:buSzPct val="100000"/>
              <a:buFont typeface="Arial"/>
              <a:buNone/>
              <a:defRPr sz="1200" b="0" i="0" u="none" strike="noStrike" cap="none">
                <a:solidFill>
                  <a:schemeClr val="dk1"/>
                </a:solidFill>
                <a:latin typeface="Verdana" panose="020B0604030504040204" pitchFamily="34" charset="0"/>
                <a:ea typeface="Verdana" panose="020B0604030504040204" pitchFamily="34" charset="0"/>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r>
              <a:rPr lang="en-US" altLang="en-US">
                <a:latin typeface="Verdana"/>
                <a:cs typeface="Verdana" panose="020B0604030504040204" pitchFamily="34" charset="0"/>
              </a:rPr>
              <a:t>Copyright © 2023, 2014, 2008 Pearson Education, Inc. All Rights Reserved</a:t>
            </a:r>
            <a:endParaRPr lang="en-US" altLang="en-US" dirty="0">
              <a:latin typeface="Verdana"/>
              <a:cs typeface="Verdana" panose="020B0604030504040204" pitchFamily="34" charset="0"/>
            </a:endParaRPr>
          </a:p>
        </p:txBody>
      </p:sp>
      <p:pic>
        <p:nvPicPr>
          <p:cNvPr id="5" name="Picture 4" descr="Pearson Logo">
            <a:extLst>
              <a:ext uri="{FF2B5EF4-FFF2-40B4-BE49-F238E27FC236}">
                <a16:creationId xmlns:a16="http://schemas.microsoft.com/office/drawing/2014/main" id="{775C39BA-58B8-DE45-547B-314310474219}"/>
              </a:ext>
            </a:extLst>
          </p:cNvPr>
          <p:cNvPicPr>
            <a:picLocks noChangeAspect="1"/>
          </p:cNvPicPr>
          <p:nvPr userDrawn="1"/>
        </p:nvPicPr>
        <p:blipFill>
          <a:blip r:embed="rId13"/>
          <a:stretch>
            <a:fillRect/>
          </a:stretch>
        </p:blipFill>
        <p:spPr>
          <a:xfrm>
            <a:off x="444069" y="6424556"/>
            <a:ext cx="1021234" cy="321791"/>
          </a:xfrm>
          <a:prstGeom prst="rect">
            <a:avLst/>
          </a:prstGeom>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76" r:id="rId3"/>
    <p:sldLayoutId id="2147483677" r:id="rId4"/>
    <p:sldLayoutId id="2147483678" r:id="rId5"/>
    <p:sldLayoutId id="2147483679" r:id="rId6"/>
    <p:sldLayoutId id="2147483671" r:id="rId7"/>
    <p:sldLayoutId id="2147483673" r:id="rId8"/>
    <p:sldLayoutId id="2147483670" r:id="rId9"/>
    <p:sldLayoutId id="2147483669" r:id="rId10"/>
    <p:sldLayoutId id="214748365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Lst>
          </p:cNvPr>
          <p:cNvSpPr>
            <a:spLocks noGrp="1"/>
          </p:cNvSpPr>
          <p:nvPr>
            <p:ph type="title"/>
          </p:nvPr>
        </p:nvSpPr>
        <p:spPr>
          <a:xfrm>
            <a:off x="457200" y="212950"/>
            <a:ext cx="8229600" cy="590349"/>
          </a:xfrm>
        </p:spPr>
        <p:txBody>
          <a:bodyPr lIns="0" tIns="18000" rIns="0" bIns="18000" anchor="ctr">
            <a:spAutoFit/>
          </a:bodyPr>
          <a:lstStyle/>
          <a:p>
            <a:r>
              <a:rPr lang="en-US" dirty="0"/>
              <a:t>Modern Operating Systems</a:t>
            </a:r>
          </a:p>
        </p:txBody>
      </p:sp>
      <p:sp>
        <p:nvSpPr>
          <p:cNvPr id="3" name="Content Placeholder 2">
            <a:extLst>
              <a:ext uri="{FF2B5EF4-FFF2-40B4-BE49-F238E27FC236}">
                <a16:creationId xmlns:a16="http://schemas.microsoft.com/office/drawing/2014/main" id="{ABE18F80-D4FC-4D8F-B2BD-E7BEE7E012B5}"/>
              </a:ext>
            </a:extLst>
          </p:cNvPr>
          <p:cNvSpPr>
            <a:spLocks noGrp="1"/>
          </p:cNvSpPr>
          <p:nvPr>
            <p:ph type="body" idx="1"/>
          </p:nvPr>
        </p:nvSpPr>
        <p:spPr>
          <a:xfrm>
            <a:off x="457200" y="996285"/>
            <a:ext cx="8229600" cy="308450"/>
          </a:xfrm>
        </p:spPr>
        <p:txBody>
          <a:bodyPr lIns="0" tIns="18000" rIns="0" bIns="18000" anchor="ctr">
            <a:spAutoFit/>
          </a:bodyPr>
          <a:lstStyle/>
          <a:p>
            <a:r>
              <a:rPr lang="en-US" dirty="0"/>
              <a:t>Fifth Edition</a:t>
            </a:r>
          </a:p>
        </p:txBody>
      </p:sp>
      <p:pic>
        <p:nvPicPr>
          <p:cNvPr id="15" name="Picture 14" descr="Front Cover: Modern Operating Systems Fifth Edition by Tanenbaum, Bos&#10;">
            <a:extLst>
              <a:ext uri="{FF2B5EF4-FFF2-40B4-BE49-F238E27FC236}">
                <a16:creationId xmlns:a16="http://schemas.microsoft.com/office/drawing/2014/main" id="{DE1CC267-7271-19F4-6D93-7C727F1695D8}"/>
              </a:ext>
            </a:extLst>
          </p:cNvPr>
          <p:cNvPicPr>
            <a:picLocks noChangeAspect="1"/>
          </p:cNvPicPr>
          <p:nvPr/>
        </p:nvPicPr>
        <p:blipFill>
          <a:blip r:embed="rId3"/>
          <a:stretch>
            <a:fillRect/>
          </a:stretch>
        </p:blipFill>
        <p:spPr>
          <a:xfrm>
            <a:off x="455902" y="1501693"/>
            <a:ext cx="3743163" cy="4841160"/>
          </a:xfrm>
          <a:prstGeom prst="rect">
            <a:avLst/>
          </a:prstGeom>
        </p:spPr>
      </p:pic>
      <p:sp>
        <p:nvSpPr>
          <p:cNvPr id="5" name="Content Placeholder 4">
            <a:extLst>
              <a:ext uri="{FF2B5EF4-FFF2-40B4-BE49-F238E27FC236}">
                <a16:creationId xmlns:a16="http://schemas.microsoft.com/office/drawing/2014/main" id="{2D222376-7AD7-4443-B67A-120BE12F4DDB}"/>
              </a:ext>
            </a:extLst>
          </p:cNvPr>
          <p:cNvSpPr>
            <a:spLocks noGrp="1"/>
          </p:cNvSpPr>
          <p:nvPr>
            <p:ph sz="quarter" idx="14"/>
          </p:nvPr>
        </p:nvSpPr>
        <p:spPr>
          <a:xfrm>
            <a:off x="4587766" y="2912257"/>
            <a:ext cx="3657600" cy="555620"/>
          </a:xfrm>
        </p:spPr>
        <p:txBody>
          <a:bodyPr lIns="0" tIns="18000" rIns="0" bIns="18000" anchor="ctr">
            <a:spAutoFit/>
          </a:bodyPr>
          <a:lstStyle/>
          <a:p>
            <a:pPr indent="-101600"/>
            <a:r>
              <a:rPr lang="en-US" dirty="0"/>
              <a:t>Chapter 1</a:t>
            </a:r>
          </a:p>
        </p:txBody>
      </p:sp>
      <p:sp>
        <p:nvSpPr>
          <p:cNvPr id="6" name="Content Placeholder 5">
            <a:extLst>
              <a:ext uri="{FF2B5EF4-FFF2-40B4-BE49-F238E27FC236}">
                <a16:creationId xmlns:a16="http://schemas.microsoft.com/office/drawing/2014/main" id="{82FD4EC9-4778-4E2F-B136-2A176CA2BA69}"/>
              </a:ext>
            </a:extLst>
          </p:cNvPr>
          <p:cNvSpPr>
            <a:spLocks noGrp="1"/>
          </p:cNvSpPr>
          <p:nvPr>
            <p:ph sz="quarter" idx="15"/>
          </p:nvPr>
        </p:nvSpPr>
        <p:spPr>
          <a:xfrm>
            <a:off x="4587766" y="3828493"/>
            <a:ext cx="3657600" cy="374906"/>
          </a:xfrm>
        </p:spPr>
        <p:txBody>
          <a:bodyPr lIns="0" tIns="18000" rIns="0" bIns="18000" anchor="ctr">
            <a:spAutoFit/>
          </a:bodyPr>
          <a:lstStyle/>
          <a:p>
            <a:pPr indent="-101600"/>
            <a:r>
              <a:rPr lang="en-US" dirty="0"/>
              <a:t>Introduction</a:t>
            </a:r>
          </a:p>
        </p:txBody>
      </p:sp>
      <p:pic>
        <p:nvPicPr>
          <p:cNvPr id="13" name="Picture 12" descr="Pearson Logo">
            <a:extLst>
              <a:ext uri="{FF2B5EF4-FFF2-40B4-BE49-F238E27FC236}">
                <a16:creationId xmlns:a16="http://schemas.microsoft.com/office/drawing/2014/main" id="{52CA111B-0F6F-117D-210D-F52B8521B6C7}"/>
              </a:ext>
            </a:extLst>
          </p:cNvPr>
          <p:cNvPicPr>
            <a:picLocks noChangeAspect="1"/>
          </p:cNvPicPr>
          <p:nvPr/>
        </p:nvPicPr>
        <p:blipFill>
          <a:blip r:embed="rId4"/>
          <a:stretch>
            <a:fillRect/>
          </a:stretch>
        </p:blipFill>
        <p:spPr>
          <a:xfrm>
            <a:off x="444069" y="6424556"/>
            <a:ext cx="1021234" cy="321791"/>
          </a:xfrm>
          <a:prstGeom prst="rect">
            <a:avLst/>
          </a:prstGeom>
        </p:spPr>
      </p:pic>
      <p:sp>
        <p:nvSpPr>
          <p:cNvPr id="8" name="Content Placeholder 7">
            <a:extLst>
              <a:ext uri="{FF2B5EF4-FFF2-40B4-BE49-F238E27FC236}">
                <a16:creationId xmlns:a16="http://schemas.microsoft.com/office/drawing/2014/main" id="{C8E88D28-1A9F-4FC4-946F-10B4629D1438}"/>
              </a:ext>
            </a:extLst>
          </p:cNvPr>
          <p:cNvSpPr>
            <a:spLocks noGrp="1"/>
          </p:cNvSpPr>
          <p:nvPr>
            <p:ph sz="quarter" idx="17"/>
          </p:nvPr>
        </p:nvSpPr>
        <p:spPr>
          <a:xfrm>
            <a:off x="2169825" y="6472671"/>
            <a:ext cx="6589712" cy="221018"/>
          </a:xfrm>
        </p:spPr>
        <p:txBody>
          <a:bodyPr lIns="0" tIns="18000" rIns="0" bIns="18000" anchor="ctr">
            <a:spAutoFit/>
          </a:bodyPr>
          <a:lstStyle/>
          <a:p>
            <a:r>
              <a:rPr lang="en-US" altLang="en-US" sz="1200" b="0" dirty="0">
                <a:latin typeface="Verdana"/>
                <a:ea typeface="Verdana" panose="020B0604030504040204" pitchFamily="34" charset="0"/>
                <a:cs typeface="Verdana" panose="020B0604030504040204" pitchFamily="34" charset="0"/>
              </a:rPr>
              <a:t>Copyright © 2023, 2014, 2008 Pearson Education, Inc. All Rights Reserved</a:t>
            </a:r>
          </a:p>
        </p:txBody>
      </p:sp>
    </p:spTree>
    <p:extLst>
      <p:ext uri="{BB962C8B-B14F-4D97-AF65-F5344CB8AC3E}">
        <p14:creationId xmlns:p14="http://schemas.microsoft.com/office/powerpoint/2010/main" val="3801335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CB584-8AEB-5036-4C92-67EFF3647CD2}"/>
              </a:ext>
            </a:extLst>
          </p:cNvPr>
          <p:cNvSpPr>
            <a:spLocks noGrp="1"/>
          </p:cNvSpPr>
          <p:nvPr>
            <p:ph type="title"/>
          </p:nvPr>
        </p:nvSpPr>
        <p:spPr>
          <a:xfrm>
            <a:off x="457200" y="215372"/>
            <a:ext cx="8229600" cy="719126"/>
          </a:xfrm>
        </p:spPr>
        <p:txBody>
          <a:bodyPr/>
          <a:lstStyle/>
          <a:p>
            <a:r>
              <a:rPr kumimoji="0" lang="en-US" sz="3600" b="1" i="0" u="none" strike="noStrike" kern="0" cap="none" spc="-500" normalizeH="0" baseline="0" noProof="0" dirty="0">
                <a:ln>
                  <a:noFill/>
                </a:ln>
                <a:solidFill>
                  <a:srgbClr val="007FA3"/>
                </a:solidFill>
                <a:effectLst/>
                <a:uLnTx/>
                <a:uFillTx/>
                <a:latin typeface="Arial"/>
                <a:cs typeface="Times New Roman"/>
                <a:sym typeface="Times New Roman"/>
              </a:rPr>
              <a:t>U N I </a:t>
            </a:r>
            <a:r>
              <a:rPr kumimoji="0" lang="en-US" sz="3600" b="1" i="0" u="none" strike="noStrike" kern="0" cap="none" spc="0" normalizeH="0" baseline="0" noProof="0" dirty="0">
                <a:ln>
                  <a:noFill/>
                </a:ln>
                <a:solidFill>
                  <a:srgbClr val="007FA3"/>
                </a:solidFill>
                <a:effectLst/>
                <a:uLnTx/>
                <a:uFillTx/>
                <a:latin typeface="Arial"/>
                <a:cs typeface="Times New Roman"/>
                <a:sym typeface="Times New Roman"/>
              </a:rPr>
              <a:t>X – a Simpler Operating System </a:t>
            </a:r>
            <a:endParaRPr lang="en-US" dirty="0"/>
          </a:p>
        </p:txBody>
      </p:sp>
      <p:pic>
        <p:nvPicPr>
          <p:cNvPr id="5" name="Content Placeholder 4" descr="A picture of two men working on a device">
            <a:extLst>
              <a:ext uri="{FF2B5EF4-FFF2-40B4-BE49-F238E27FC236}">
                <a16:creationId xmlns:a16="http://schemas.microsoft.com/office/drawing/2014/main" id="{A6C77794-10D4-8709-02C0-6AD660ADD859}"/>
              </a:ext>
            </a:extLst>
          </p:cNvPr>
          <p:cNvPicPr>
            <a:picLocks noGrp="1" noChangeAspect="1"/>
          </p:cNvPicPr>
          <p:nvPr>
            <p:ph sz="quarter" idx="13"/>
          </p:nvPr>
        </p:nvPicPr>
        <p:blipFill rotWithShape="1">
          <a:blip r:embed="rId2"/>
          <a:srcRect l="9840" t="3590" r="7922" b="5604"/>
          <a:stretch/>
        </p:blipFill>
        <p:spPr>
          <a:xfrm>
            <a:off x="2612572" y="934498"/>
            <a:ext cx="3613904" cy="3075288"/>
          </a:xfrm>
          <a:prstGeom prst="rect">
            <a:avLst/>
          </a:prstGeom>
        </p:spPr>
      </p:pic>
      <p:sp>
        <p:nvSpPr>
          <p:cNvPr id="6" name="Content Placeholder 2">
            <a:extLst>
              <a:ext uri="{FF2B5EF4-FFF2-40B4-BE49-F238E27FC236}">
                <a16:creationId xmlns:a16="http://schemas.microsoft.com/office/drawing/2014/main" id="{7E13360F-B8CC-4319-AE7A-DDE84A3193B7}"/>
              </a:ext>
            </a:extLst>
          </p:cNvPr>
          <p:cNvSpPr>
            <a:spLocks noGrp="1"/>
          </p:cNvSpPr>
          <p:nvPr/>
        </p:nvSpPr>
        <p:spPr>
          <a:xfrm>
            <a:off x="2871319" y="4009786"/>
            <a:ext cx="3401362" cy="221018"/>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buNone/>
            </a:pPr>
            <a:r>
              <a:rPr lang="en-US" sz="1200" dirty="0"/>
              <a:t>Courtesy of the Computer History Museum</a:t>
            </a:r>
          </a:p>
        </p:txBody>
      </p:sp>
      <p:sp>
        <p:nvSpPr>
          <p:cNvPr id="7" name="Content Placeholder 3">
            <a:extLst>
              <a:ext uri="{FF2B5EF4-FFF2-40B4-BE49-F238E27FC236}">
                <a16:creationId xmlns:a16="http://schemas.microsoft.com/office/drawing/2014/main" id="{72C3AC9A-E1FC-572C-2C80-ADE526CC31C3}"/>
              </a:ext>
            </a:extLst>
          </p:cNvPr>
          <p:cNvSpPr>
            <a:spLocks noGrp="1"/>
          </p:cNvSpPr>
          <p:nvPr/>
        </p:nvSpPr>
        <p:spPr>
          <a:xfrm>
            <a:off x="915657" y="4415263"/>
            <a:ext cx="7312685" cy="1144347"/>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eaLnBrk="0" fontAlgn="base" hangingPunct="0">
              <a:spcBef>
                <a:spcPct val="0"/>
              </a:spcBef>
              <a:spcAft>
                <a:spcPct val="0"/>
              </a:spcAft>
              <a:buClrTx/>
              <a:buSzTx/>
              <a:buNone/>
            </a:pPr>
            <a:r>
              <a:rPr lang="en-US" altLang="en-NL" sz="2400" b="1" i="1" dirty="0">
                <a:solidFill>
                  <a:srgbClr val="000000"/>
                </a:solidFill>
                <a:latin typeface="Consolas" panose="020B0609020204030204" pitchFamily="49" charset="0"/>
                <a:cs typeface="Arial" panose="020B0604020202020204" pitchFamily="34" charset="0"/>
              </a:rPr>
              <a:t>/*</a:t>
            </a:r>
            <a:endParaRPr lang="en-US" altLang="en-NL" sz="2400" dirty="0">
              <a:solidFill>
                <a:schemeClr val="tx1"/>
              </a:solidFill>
              <a:latin typeface="Consolas" panose="020B0609020204030204" pitchFamily="49" charset="0"/>
              <a:cs typeface="Arial" panose="020B0604020202020204" pitchFamily="34" charset="0"/>
            </a:endParaRPr>
          </a:p>
          <a:p>
            <a:pPr marL="0" indent="0" eaLnBrk="0" fontAlgn="base" hangingPunct="0">
              <a:spcBef>
                <a:spcPct val="0"/>
              </a:spcBef>
              <a:spcAft>
                <a:spcPct val="0"/>
              </a:spcAft>
              <a:buClrTx/>
              <a:buSzTx/>
              <a:buNone/>
            </a:pPr>
            <a:r>
              <a:rPr lang="en-US" altLang="en-NL" sz="2400" b="1" i="1" dirty="0">
                <a:solidFill>
                  <a:srgbClr val="000000"/>
                </a:solidFill>
                <a:latin typeface="Consolas" panose="020B0609020204030204" pitchFamily="49" charset="0"/>
                <a:cs typeface="Arial" panose="020B0604020202020204" pitchFamily="34" charset="0"/>
              </a:rPr>
              <a:t> * You are not expected to understand this.</a:t>
            </a:r>
            <a:endParaRPr lang="en-US" altLang="en-NL" sz="2400" dirty="0">
              <a:solidFill>
                <a:schemeClr val="tx1"/>
              </a:solidFill>
              <a:latin typeface="Consolas" panose="020B0609020204030204" pitchFamily="49" charset="0"/>
              <a:cs typeface="Arial" panose="020B0604020202020204" pitchFamily="34" charset="0"/>
            </a:endParaRPr>
          </a:p>
          <a:p>
            <a:pPr marL="0" indent="0" eaLnBrk="0" fontAlgn="base" hangingPunct="0">
              <a:spcBef>
                <a:spcPct val="0"/>
              </a:spcBef>
              <a:spcAft>
                <a:spcPct val="0"/>
              </a:spcAft>
              <a:buClrTx/>
              <a:buSzTx/>
              <a:buNone/>
            </a:pPr>
            <a:r>
              <a:rPr lang="en-US" altLang="en-NL" sz="2400" b="1" i="1" dirty="0">
                <a:solidFill>
                  <a:srgbClr val="000000"/>
                </a:solidFill>
                <a:latin typeface="Consolas" panose="020B0609020204030204" pitchFamily="49" charset="0"/>
                <a:cs typeface="Arial" panose="020B0604020202020204" pitchFamily="34" charset="0"/>
              </a:rPr>
              <a:t> */</a:t>
            </a:r>
            <a:endParaRPr lang="en-US" altLang="en-NL" sz="2400" dirty="0">
              <a:solidFill>
                <a:schemeClr val="tx1"/>
              </a:solidFill>
              <a:latin typeface="Consolas" panose="020B0609020204030204" pitchFamily="49" charset="0"/>
              <a:cs typeface="Arial" panose="020B0604020202020204" pitchFamily="34" charset="0"/>
            </a:endParaRPr>
          </a:p>
        </p:txBody>
      </p:sp>
      <p:sp>
        <p:nvSpPr>
          <p:cNvPr id="8" name="Content Placeholder 6">
            <a:extLst>
              <a:ext uri="{FF2B5EF4-FFF2-40B4-BE49-F238E27FC236}">
                <a16:creationId xmlns:a16="http://schemas.microsoft.com/office/drawing/2014/main" id="{D1E1F48D-6A89-59CE-127D-426B19B8E952}"/>
              </a:ext>
            </a:extLst>
          </p:cNvPr>
          <p:cNvSpPr>
            <a:spLocks noGrp="1"/>
          </p:cNvSpPr>
          <p:nvPr/>
        </p:nvSpPr>
        <p:spPr>
          <a:xfrm>
            <a:off x="723481" y="5733854"/>
            <a:ext cx="8420519" cy="405683"/>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buNone/>
            </a:pPr>
            <a:r>
              <a:rPr lang="en-US" sz="1200" dirty="0">
                <a:solidFill>
                  <a:srgbClr val="000000"/>
                </a:solidFill>
                <a:latin typeface="Arial"/>
                <a:ea typeface="Arial"/>
                <a:cs typeface="Arial"/>
                <a:sym typeface="Arial"/>
              </a:rPr>
              <a:t>C</a:t>
            </a:r>
            <a:r>
              <a:rPr lang="en-US" sz="1200" b="0" i="0" u="none" strike="noStrike" dirty="0">
                <a:solidFill>
                  <a:srgbClr val="000000"/>
                </a:solidFill>
                <a:latin typeface="Arial"/>
                <a:ea typeface="Arial"/>
                <a:cs typeface="Arial"/>
                <a:sym typeface="Arial"/>
              </a:rPr>
              <a:t>omment by Ken Thompson in the source code of UNIXv6, 1975. </a:t>
            </a:r>
            <a:r>
              <a:rPr lang="en-US" sz="1200" b="0" i="0" u="none" strike="noStrike" dirty="0" err="1">
                <a:solidFill>
                  <a:srgbClr val="000000"/>
                </a:solidFill>
                <a:latin typeface="Arial"/>
                <a:ea typeface="Arial"/>
                <a:cs typeface="Arial"/>
                <a:sym typeface="Arial"/>
              </a:rPr>
              <a:t>A.k.a</a:t>
            </a:r>
            <a:r>
              <a:rPr lang="en-US" sz="1200" b="0" i="0" u="none" strike="noStrike" dirty="0">
                <a:solidFill>
                  <a:srgbClr val="000000"/>
                </a:solidFill>
                <a:latin typeface="Arial"/>
                <a:ea typeface="Arial"/>
                <a:cs typeface="Arial"/>
                <a:sym typeface="Arial"/>
              </a:rPr>
              <a:t> the most famous comment ever. Interestingly, the code to which it pertained contained a bug, so perhaps the authors did not understand it either. :)</a:t>
            </a:r>
            <a:endParaRPr lang="en-US" sz="1200" dirty="0"/>
          </a:p>
        </p:txBody>
      </p:sp>
    </p:spTree>
    <p:extLst>
      <p:ext uri="{BB962C8B-B14F-4D97-AF65-F5344CB8AC3E}">
        <p14:creationId xmlns:p14="http://schemas.microsoft.com/office/powerpoint/2010/main" val="1616937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AAA70-4C84-7E57-808D-BE8C8F01EC1A}"/>
              </a:ext>
            </a:extLst>
          </p:cNvPr>
          <p:cNvSpPr>
            <a:spLocks noGrp="1"/>
          </p:cNvSpPr>
          <p:nvPr>
            <p:ph type="title"/>
          </p:nvPr>
        </p:nvSpPr>
        <p:spPr>
          <a:xfrm>
            <a:off x="457200" y="329821"/>
            <a:ext cx="8229600" cy="585338"/>
          </a:xfrm>
        </p:spPr>
        <p:txBody>
          <a:bodyPr/>
          <a:lstStyle/>
          <a:p>
            <a:r>
              <a:rPr lang="en-US" dirty="0"/>
              <a:t>MINIX (1980s)</a:t>
            </a:r>
          </a:p>
        </p:txBody>
      </p:sp>
      <p:sp>
        <p:nvSpPr>
          <p:cNvPr id="10" name="Content Placeholder 2">
            <a:extLst>
              <a:ext uri="{FF2B5EF4-FFF2-40B4-BE49-F238E27FC236}">
                <a16:creationId xmlns:a16="http://schemas.microsoft.com/office/drawing/2014/main" id="{546DDCD6-F15E-E3A9-6A9E-DFF5DC22F52A}"/>
              </a:ext>
            </a:extLst>
          </p:cNvPr>
          <p:cNvSpPr>
            <a:spLocks noGrp="1"/>
          </p:cNvSpPr>
          <p:nvPr/>
        </p:nvSpPr>
        <p:spPr>
          <a:xfrm>
            <a:off x="406782" y="1177339"/>
            <a:ext cx="8083899" cy="3237228"/>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spcBef>
                <a:spcPts val="0"/>
              </a:spcBef>
              <a:buNone/>
            </a:pPr>
            <a:r>
              <a:rPr lang="en-US" i="1" dirty="0">
                <a:solidFill>
                  <a:srgbClr val="000000"/>
                </a:solidFill>
                <a:latin typeface="Arial" panose="020B0604020202020204" pitchFamily="34" charset="0"/>
              </a:rPr>
              <a:t>“Hello everybody out there using </a:t>
            </a:r>
            <a:r>
              <a:rPr lang="en-US" i="1" dirty="0" err="1">
                <a:solidFill>
                  <a:srgbClr val="000000"/>
                </a:solidFill>
                <a:latin typeface="Arial" panose="020B0604020202020204" pitchFamily="34" charset="0"/>
              </a:rPr>
              <a:t>minix</a:t>
            </a:r>
            <a:r>
              <a:rPr lang="en-US" i="1" dirty="0">
                <a:solidFill>
                  <a:srgbClr val="000000"/>
                </a:solidFill>
                <a:latin typeface="Arial" panose="020B0604020202020204" pitchFamily="34" charset="0"/>
              </a:rPr>
              <a:t> -</a:t>
            </a:r>
            <a:endParaRPr lang="en-US" dirty="0"/>
          </a:p>
          <a:p>
            <a:pPr marL="0" indent="0">
              <a:spcBef>
                <a:spcPts val="0"/>
              </a:spcBef>
              <a:buNone/>
            </a:pPr>
            <a:br>
              <a:rPr lang="en-US" dirty="0"/>
            </a:br>
            <a:r>
              <a:rPr lang="en-US" i="1" dirty="0">
                <a:solidFill>
                  <a:srgbClr val="000000"/>
                </a:solidFill>
                <a:latin typeface="Arial" panose="020B0604020202020204" pitchFamily="34" charset="0"/>
              </a:rPr>
              <a:t>I'm doing a (free) operating system (just a hobby, won't be big and</a:t>
            </a:r>
            <a:endParaRPr lang="en-US" dirty="0"/>
          </a:p>
          <a:p>
            <a:pPr marL="0" indent="0">
              <a:spcBef>
                <a:spcPts val="0"/>
              </a:spcBef>
              <a:buNone/>
            </a:pPr>
            <a:r>
              <a:rPr lang="en-US" i="1" dirty="0">
                <a:solidFill>
                  <a:srgbClr val="000000"/>
                </a:solidFill>
                <a:latin typeface="Arial" panose="020B0604020202020204" pitchFamily="34" charset="0"/>
              </a:rPr>
              <a:t>professional like gnu) for 386(486) </a:t>
            </a:r>
            <a:r>
              <a:rPr lang="en-US" i="1" spc="-200" dirty="0">
                <a:solidFill>
                  <a:srgbClr val="000000"/>
                </a:solidFill>
                <a:latin typeface="Arial" panose="020B0604020202020204" pitchFamily="34" charset="0"/>
              </a:rPr>
              <a:t>A </a:t>
            </a:r>
            <a:r>
              <a:rPr lang="en-US" i="1" dirty="0">
                <a:solidFill>
                  <a:srgbClr val="000000"/>
                </a:solidFill>
                <a:latin typeface="Arial" panose="020B0604020202020204" pitchFamily="34" charset="0"/>
              </a:rPr>
              <a:t>T clones. This has been brewing</a:t>
            </a:r>
            <a:endParaRPr lang="en-US" dirty="0"/>
          </a:p>
          <a:p>
            <a:pPr marL="0" indent="0">
              <a:spcBef>
                <a:spcPts val="0"/>
              </a:spcBef>
              <a:buNone/>
            </a:pPr>
            <a:r>
              <a:rPr lang="en-US" i="1" dirty="0">
                <a:solidFill>
                  <a:srgbClr val="000000"/>
                </a:solidFill>
                <a:latin typeface="Arial" panose="020B0604020202020204" pitchFamily="34" charset="0"/>
              </a:rPr>
              <a:t>since </a:t>
            </a:r>
            <a:r>
              <a:rPr lang="en-US" i="1" dirty="0" err="1">
                <a:solidFill>
                  <a:srgbClr val="000000"/>
                </a:solidFill>
                <a:latin typeface="Arial" panose="020B0604020202020204" pitchFamily="34" charset="0"/>
              </a:rPr>
              <a:t>april</a:t>
            </a:r>
            <a:r>
              <a:rPr lang="en-US" i="1" dirty="0">
                <a:solidFill>
                  <a:srgbClr val="000000"/>
                </a:solidFill>
                <a:latin typeface="Arial" panose="020B0604020202020204" pitchFamily="34" charset="0"/>
              </a:rPr>
              <a:t>, and is starting to get ready. I'd like any feedback on</a:t>
            </a:r>
            <a:endParaRPr lang="en-US" dirty="0"/>
          </a:p>
          <a:p>
            <a:pPr marL="0" indent="0">
              <a:spcBef>
                <a:spcPts val="0"/>
              </a:spcBef>
              <a:buNone/>
            </a:pPr>
            <a:r>
              <a:rPr lang="en-US" i="1" dirty="0">
                <a:solidFill>
                  <a:srgbClr val="000000"/>
                </a:solidFill>
                <a:latin typeface="Arial" panose="020B0604020202020204" pitchFamily="34" charset="0"/>
              </a:rPr>
              <a:t>things people like/dislike in </a:t>
            </a:r>
            <a:r>
              <a:rPr lang="en-US" i="1" dirty="0" err="1">
                <a:solidFill>
                  <a:srgbClr val="000000"/>
                </a:solidFill>
                <a:latin typeface="Arial" panose="020B0604020202020204" pitchFamily="34" charset="0"/>
              </a:rPr>
              <a:t>minix</a:t>
            </a:r>
            <a:r>
              <a:rPr lang="en-US" i="1" dirty="0">
                <a:solidFill>
                  <a:srgbClr val="000000"/>
                </a:solidFill>
                <a:latin typeface="Arial" panose="020B0604020202020204" pitchFamily="34" charset="0"/>
              </a:rPr>
              <a:t>, as my </a:t>
            </a:r>
            <a:r>
              <a:rPr lang="en-US" i="1" spc="-200" dirty="0">
                <a:solidFill>
                  <a:srgbClr val="000000"/>
                </a:solidFill>
                <a:latin typeface="Arial" panose="020B0604020202020204" pitchFamily="34" charset="0"/>
              </a:rPr>
              <a:t>O </a:t>
            </a:r>
            <a:r>
              <a:rPr lang="en-US" i="1" dirty="0">
                <a:solidFill>
                  <a:srgbClr val="000000"/>
                </a:solidFill>
                <a:latin typeface="Arial" panose="020B0604020202020204" pitchFamily="34" charset="0"/>
              </a:rPr>
              <a:t>S resembles it somewhat</a:t>
            </a:r>
            <a:endParaRPr lang="en-US" dirty="0"/>
          </a:p>
          <a:p>
            <a:pPr marL="0" indent="0">
              <a:spcBef>
                <a:spcPts val="0"/>
              </a:spcBef>
              <a:buNone/>
            </a:pPr>
            <a:r>
              <a:rPr lang="en-US" i="1" dirty="0">
                <a:solidFill>
                  <a:srgbClr val="000000"/>
                </a:solidFill>
                <a:latin typeface="Arial" panose="020B0604020202020204" pitchFamily="34" charset="0"/>
              </a:rPr>
              <a:t>(same physical layout of the file-system (due to practical reasons)</a:t>
            </a:r>
            <a:endParaRPr lang="en-US" dirty="0"/>
          </a:p>
          <a:p>
            <a:pPr marL="0" indent="0">
              <a:spcBef>
                <a:spcPts val="0"/>
              </a:spcBef>
              <a:buNone/>
            </a:pPr>
            <a:r>
              <a:rPr lang="en-US" i="1" dirty="0">
                <a:solidFill>
                  <a:srgbClr val="000000"/>
                </a:solidFill>
                <a:latin typeface="Arial" panose="020B0604020202020204" pitchFamily="34" charset="0"/>
              </a:rPr>
              <a:t>among other things).</a:t>
            </a:r>
          </a:p>
          <a:p>
            <a:pPr marL="0" indent="0">
              <a:spcBef>
                <a:spcPts val="0"/>
              </a:spcBef>
              <a:buNone/>
            </a:pPr>
            <a:br>
              <a:rPr lang="en-US" dirty="0"/>
            </a:br>
            <a:r>
              <a:rPr lang="en-US" i="1" dirty="0">
                <a:solidFill>
                  <a:srgbClr val="000000"/>
                </a:solidFill>
                <a:latin typeface="Arial" panose="020B0604020202020204" pitchFamily="34" charset="0"/>
              </a:rPr>
              <a:t>I've currently ported bash(1.08) and g</a:t>
            </a:r>
            <a:r>
              <a:rPr lang="en-US" sz="100" i="1" dirty="0">
                <a:solidFill>
                  <a:srgbClr val="000000"/>
                </a:solidFill>
                <a:latin typeface="Arial" panose="020B0604020202020204" pitchFamily="34" charset="0"/>
              </a:rPr>
              <a:t> </a:t>
            </a:r>
            <a:r>
              <a:rPr lang="en-US" i="1" dirty="0">
                <a:solidFill>
                  <a:srgbClr val="000000"/>
                </a:solidFill>
                <a:latin typeface="Arial" panose="020B0604020202020204" pitchFamily="34" charset="0"/>
              </a:rPr>
              <a:t>c</a:t>
            </a:r>
            <a:r>
              <a:rPr lang="en-US" sz="100" i="1" dirty="0">
                <a:solidFill>
                  <a:srgbClr val="000000"/>
                </a:solidFill>
                <a:latin typeface="Arial" panose="020B0604020202020204" pitchFamily="34" charset="0"/>
              </a:rPr>
              <a:t> </a:t>
            </a:r>
            <a:r>
              <a:rPr lang="en-US" i="1" dirty="0">
                <a:solidFill>
                  <a:srgbClr val="000000"/>
                </a:solidFill>
                <a:latin typeface="Arial" panose="020B0604020202020204" pitchFamily="34" charset="0"/>
              </a:rPr>
              <a:t>c(1.40), and things seem to work.</a:t>
            </a:r>
            <a:endParaRPr lang="en-US" dirty="0"/>
          </a:p>
          <a:p>
            <a:pPr marL="0" indent="0">
              <a:spcBef>
                <a:spcPts val="0"/>
              </a:spcBef>
              <a:buNone/>
            </a:pPr>
            <a:r>
              <a:rPr lang="en-US" i="1" dirty="0">
                <a:solidFill>
                  <a:srgbClr val="000000"/>
                </a:solidFill>
                <a:latin typeface="Arial" panose="020B0604020202020204" pitchFamily="34" charset="0"/>
              </a:rPr>
              <a:t>This implies that I'll get something practical within a few months, and</a:t>
            </a:r>
            <a:endParaRPr lang="en-US" dirty="0"/>
          </a:p>
          <a:p>
            <a:pPr marL="0" indent="0">
              <a:spcBef>
                <a:spcPts val="0"/>
              </a:spcBef>
              <a:buNone/>
            </a:pPr>
            <a:r>
              <a:rPr lang="en-US" i="1" dirty="0">
                <a:solidFill>
                  <a:srgbClr val="000000"/>
                </a:solidFill>
                <a:latin typeface="Arial" panose="020B0604020202020204" pitchFamily="34" charset="0"/>
              </a:rPr>
              <a:t>I'd like to know what features most people would want. Any suggestions</a:t>
            </a:r>
            <a:endParaRPr lang="en-US" dirty="0"/>
          </a:p>
          <a:p>
            <a:pPr marL="0" indent="0">
              <a:spcBef>
                <a:spcPts val="0"/>
              </a:spcBef>
              <a:buNone/>
            </a:pPr>
            <a:r>
              <a:rPr lang="en-US" i="1" dirty="0">
                <a:solidFill>
                  <a:srgbClr val="000000"/>
                </a:solidFill>
                <a:latin typeface="Arial" panose="020B0604020202020204" pitchFamily="34" charset="0"/>
              </a:rPr>
              <a:t>are welcome, but I won't promise I'll implement them :-)</a:t>
            </a:r>
            <a:endParaRPr lang="en-US" noProof="0" dirty="0"/>
          </a:p>
        </p:txBody>
      </p:sp>
      <p:sp>
        <p:nvSpPr>
          <p:cNvPr id="11" name="Content Placeholder 7">
            <a:extLst>
              <a:ext uri="{FF2B5EF4-FFF2-40B4-BE49-F238E27FC236}">
                <a16:creationId xmlns:a16="http://schemas.microsoft.com/office/drawing/2014/main" id="{E69EDEB9-0235-6A0B-A878-CE86D561CF86}"/>
              </a:ext>
            </a:extLst>
          </p:cNvPr>
          <p:cNvSpPr>
            <a:spLocks noGrp="1"/>
          </p:cNvSpPr>
          <p:nvPr/>
        </p:nvSpPr>
        <p:spPr>
          <a:xfrm>
            <a:off x="406782" y="5164668"/>
            <a:ext cx="7832866" cy="775015"/>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spcBef>
                <a:spcPts val="0"/>
              </a:spcBef>
              <a:buNone/>
            </a:pPr>
            <a:r>
              <a:rPr lang="en-US" i="1" spc="-200" dirty="0">
                <a:solidFill>
                  <a:srgbClr val="000000"/>
                </a:solidFill>
                <a:latin typeface="Arial" panose="020B0604020202020204" pitchFamily="34" charset="0"/>
              </a:rPr>
              <a:t>P </a:t>
            </a:r>
            <a:r>
              <a:rPr lang="en-US" i="1" dirty="0">
                <a:solidFill>
                  <a:srgbClr val="000000"/>
                </a:solidFill>
                <a:latin typeface="Arial" panose="020B0604020202020204" pitchFamily="34" charset="0"/>
              </a:rPr>
              <a:t>S.  Yes - it's free of any </a:t>
            </a:r>
            <a:r>
              <a:rPr lang="en-US" i="1" dirty="0" err="1">
                <a:solidFill>
                  <a:srgbClr val="000000"/>
                </a:solidFill>
                <a:latin typeface="Arial" panose="020B0604020202020204" pitchFamily="34" charset="0"/>
              </a:rPr>
              <a:t>minix</a:t>
            </a:r>
            <a:r>
              <a:rPr lang="en-US" i="1" dirty="0">
                <a:solidFill>
                  <a:srgbClr val="000000"/>
                </a:solidFill>
                <a:latin typeface="Arial" panose="020B0604020202020204" pitchFamily="34" charset="0"/>
              </a:rPr>
              <a:t> code, and it has a multi-threaded fs.</a:t>
            </a:r>
          </a:p>
          <a:p>
            <a:pPr marL="0" indent="0">
              <a:spcBef>
                <a:spcPts val="0"/>
              </a:spcBef>
              <a:buNone/>
            </a:pPr>
            <a:r>
              <a:rPr lang="en-US" i="1" dirty="0">
                <a:solidFill>
                  <a:srgbClr val="000000"/>
                </a:solidFill>
                <a:latin typeface="Arial" panose="020B0604020202020204" pitchFamily="34" charset="0"/>
              </a:rPr>
              <a:t>It is NOT portable (uses 386 task switching </a:t>
            </a:r>
            <a:r>
              <a:rPr lang="en-US" i="1" dirty="0" err="1">
                <a:solidFill>
                  <a:srgbClr val="000000"/>
                </a:solidFill>
                <a:latin typeface="Arial" panose="020B0604020202020204" pitchFamily="34" charset="0"/>
              </a:rPr>
              <a:t>etc</a:t>
            </a:r>
            <a:r>
              <a:rPr lang="en-US" i="1" dirty="0">
                <a:solidFill>
                  <a:srgbClr val="000000"/>
                </a:solidFill>
                <a:latin typeface="Arial" panose="020B0604020202020204" pitchFamily="34" charset="0"/>
              </a:rPr>
              <a:t>), and it probably never will support anything other than </a:t>
            </a:r>
            <a:r>
              <a:rPr lang="en-US" i="1" spc="-200" dirty="0">
                <a:solidFill>
                  <a:srgbClr val="000000"/>
                </a:solidFill>
                <a:latin typeface="Arial" panose="020B0604020202020204" pitchFamily="34" charset="0"/>
              </a:rPr>
              <a:t>A </a:t>
            </a:r>
            <a:r>
              <a:rPr lang="en-US" i="1" dirty="0">
                <a:solidFill>
                  <a:srgbClr val="000000"/>
                </a:solidFill>
                <a:latin typeface="Arial" panose="020B0604020202020204" pitchFamily="34" charset="0"/>
              </a:rPr>
              <a:t>T-hard disks, as that's all I have :-(”.</a:t>
            </a:r>
            <a:endParaRPr lang="en-US" dirty="0"/>
          </a:p>
        </p:txBody>
      </p:sp>
      <p:pic>
        <p:nvPicPr>
          <p:cNvPr id="13" name="Picture 12">
            <a:extLst>
              <a:ext uri="{FF2B5EF4-FFF2-40B4-BE49-F238E27FC236}">
                <a16:creationId xmlns:a16="http://schemas.microsoft.com/office/drawing/2014/main" id="{5BD38444-543E-2FAF-BC6B-997EE9E9650B}"/>
              </a:ext>
            </a:extLst>
          </p:cNvPr>
          <p:cNvPicPr>
            <a:picLocks noChangeAspect="1"/>
          </p:cNvPicPr>
          <p:nvPr/>
        </p:nvPicPr>
        <p:blipFill>
          <a:blip r:embed="rId2"/>
          <a:stretch>
            <a:fillRect/>
          </a:stretch>
        </p:blipFill>
        <p:spPr>
          <a:xfrm>
            <a:off x="326571" y="4581617"/>
            <a:ext cx="3991532" cy="419158"/>
          </a:xfrm>
          <a:prstGeom prst="rect">
            <a:avLst/>
          </a:prstGeom>
        </p:spPr>
      </p:pic>
    </p:spTree>
    <p:extLst>
      <p:ext uri="{BB962C8B-B14F-4D97-AF65-F5344CB8AC3E}">
        <p14:creationId xmlns:p14="http://schemas.microsoft.com/office/powerpoint/2010/main" val="614663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18451"/>
            <a:ext cx="8229600" cy="590349"/>
          </a:xfrm>
        </p:spPr>
        <p:txBody>
          <a:bodyPr lIns="0" tIns="18000" rIns="0" bIns="18000" anchor="ctr">
            <a:spAutoFit/>
          </a:bodyPr>
          <a:lstStyle/>
          <a:p>
            <a:r>
              <a:rPr lang="en-US" dirty="0"/>
              <a:t>Hardware - Processors</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0" y="1043994"/>
            <a:ext cx="8232775" cy="405683"/>
          </a:xfrm>
        </p:spPr>
        <p:txBody>
          <a:bodyPr lIns="0" tIns="18000" rIns="0" bIns="18000" anchor="ctr">
            <a:spAutoFit/>
          </a:bodyPr>
          <a:lstStyle/>
          <a:p>
            <a:pPr marL="0" indent="0">
              <a:buNone/>
            </a:pPr>
            <a:r>
              <a:rPr lang="en-US" sz="2400" dirty="0"/>
              <a:t>Some of the components of a simple personal computer.</a:t>
            </a:r>
          </a:p>
        </p:txBody>
      </p:sp>
      <p:pic>
        <p:nvPicPr>
          <p:cNvPr id="4" name="Picture 3" descr="The figure illustrates COMPUTER HARDWARE REVIEW.&#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497835" y="1902822"/>
            <a:ext cx="8148329" cy="3462905"/>
          </a:xfrm>
          <a:prstGeom prst="rect">
            <a:avLst/>
          </a:prstGeom>
        </p:spPr>
      </p:pic>
    </p:spTree>
    <p:extLst>
      <p:ext uri="{BB962C8B-B14F-4D97-AF65-F5344CB8AC3E}">
        <p14:creationId xmlns:p14="http://schemas.microsoft.com/office/powerpoint/2010/main" val="314894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18451"/>
            <a:ext cx="8229600" cy="590349"/>
          </a:xfrm>
        </p:spPr>
        <p:txBody>
          <a:bodyPr lIns="0" tIns="18000" rIns="0" bIns="18000" anchor="ctr">
            <a:spAutoFit/>
          </a:bodyPr>
          <a:lstStyle/>
          <a:p>
            <a:r>
              <a:rPr lang="en-US" dirty="0"/>
              <a:t>Hardware - Processors</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0" y="1043994"/>
            <a:ext cx="8232775" cy="405683"/>
          </a:xfrm>
        </p:spPr>
        <p:txBody>
          <a:bodyPr lIns="0" tIns="18000" rIns="0" bIns="18000" anchor="ctr">
            <a:spAutoFit/>
          </a:bodyPr>
          <a:lstStyle/>
          <a:p>
            <a:pPr marL="0" indent="0">
              <a:buNone/>
            </a:pPr>
            <a:r>
              <a:rPr lang="en-US" sz="2400" dirty="0"/>
              <a:t>a) A three-stage pipeline. (b) A superscalar</a:t>
            </a:r>
            <a:r>
              <a:rPr lang="en-US" sz="2400" spc="-300" dirty="0"/>
              <a:t> C P </a:t>
            </a:r>
            <a:r>
              <a:rPr lang="en-US" sz="2400" dirty="0"/>
              <a:t>U.</a:t>
            </a:r>
          </a:p>
        </p:txBody>
      </p:sp>
      <p:pic>
        <p:nvPicPr>
          <p:cNvPr id="4" name="Picture 3" descr="The figure consists of two parts labeled (a) and (b) that illustrate (a) A three-stage pipeline. (b) A superscalar CPU.&#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497835" y="2420636"/>
            <a:ext cx="8148329" cy="2427276"/>
          </a:xfrm>
          <a:prstGeom prst="rect">
            <a:avLst/>
          </a:prstGeom>
        </p:spPr>
      </p:pic>
    </p:spTree>
    <p:extLst>
      <p:ext uri="{BB962C8B-B14F-4D97-AF65-F5344CB8AC3E}">
        <p14:creationId xmlns:p14="http://schemas.microsoft.com/office/powerpoint/2010/main" val="2629353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18451"/>
            <a:ext cx="8229600" cy="590349"/>
          </a:xfrm>
        </p:spPr>
        <p:txBody>
          <a:bodyPr lIns="0" tIns="18000" rIns="0" bIns="18000" anchor="ctr">
            <a:spAutoFit/>
          </a:bodyPr>
          <a:lstStyle/>
          <a:p>
            <a:r>
              <a:rPr lang="en-US" dirty="0"/>
              <a:t>Hardware - Memory</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0" y="1027277"/>
            <a:ext cx="8232775" cy="775015"/>
          </a:xfrm>
        </p:spPr>
        <p:txBody>
          <a:bodyPr lIns="0" tIns="18000" rIns="0" bIns="18000" anchor="ctr">
            <a:spAutoFit/>
          </a:bodyPr>
          <a:lstStyle/>
          <a:p>
            <a:pPr marL="0" indent="0">
              <a:buNone/>
            </a:pPr>
            <a:r>
              <a:rPr lang="en-US" sz="2400" dirty="0"/>
              <a:t>(a) A quad-core chip with a shared L2 cache. (b) A quad-core chip with separate L2 caches.</a:t>
            </a:r>
          </a:p>
        </p:txBody>
      </p:sp>
      <p:pic>
        <p:nvPicPr>
          <p:cNvPr id="4" name="Picture 3" descr="The figure illustrates (a) A quad-core chip with a shared L2 cache. (b) A quad-core chip with separate L 2 caches.&#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1190008" y="2035478"/>
            <a:ext cx="6763983" cy="4279938"/>
          </a:xfrm>
          <a:prstGeom prst="rect">
            <a:avLst/>
          </a:prstGeom>
        </p:spPr>
      </p:pic>
    </p:spTree>
    <p:extLst>
      <p:ext uri="{BB962C8B-B14F-4D97-AF65-F5344CB8AC3E}">
        <p14:creationId xmlns:p14="http://schemas.microsoft.com/office/powerpoint/2010/main" val="1531378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18451"/>
            <a:ext cx="8229600" cy="590349"/>
          </a:xfrm>
        </p:spPr>
        <p:txBody>
          <a:bodyPr lIns="0" tIns="18000" rIns="0" bIns="18000" anchor="ctr">
            <a:spAutoFit/>
          </a:bodyPr>
          <a:lstStyle/>
          <a:p>
            <a:r>
              <a:rPr lang="en-US" dirty="0"/>
              <a:t>Hardware - Memory</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557683" y="1414784"/>
            <a:ext cx="8232775" cy="775015"/>
          </a:xfrm>
        </p:spPr>
        <p:txBody>
          <a:bodyPr lIns="0" tIns="18000" rIns="0" bIns="18000" anchor="ctr">
            <a:spAutoFit/>
          </a:bodyPr>
          <a:lstStyle/>
          <a:p>
            <a:pPr marL="0" indent="0">
              <a:buNone/>
            </a:pPr>
            <a:r>
              <a:rPr lang="en-US" sz="2400" dirty="0"/>
              <a:t>A typical memory hierarchy. The numbers are very rough approximations.</a:t>
            </a:r>
          </a:p>
        </p:txBody>
      </p:sp>
      <p:pic>
        <p:nvPicPr>
          <p:cNvPr id="4" name="Picture 3" descr="The figure illustrates a typical memory hierarchy. The numbers are very rough approximations.&#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486186" y="2862228"/>
            <a:ext cx="8171626" cy="2492509"/>
          </a:xfrm>
          <a:prstGeom prst="rect">
            <a:avLst/>
          </a:prstGeom>
        </p:spPr>
      </p:pic>
    </p:spTree>
    <p:extLst>
      <p:ext uri="{BB962C8B-B14F-4D97-AF65-F5344CB8AC3E}">
        <p14:creationId xmlns:p14="http://schemas.microsoft.com/office/powerpoint/2010/main" val="42555922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C1C45-C1F7-1A79-BC24-9FF71E53860A}"/>
              </a:ext>
            </a:extLst>
          </p:cNvPr>
          <p:cNvSpPr>
            <a:spLocks noGrp="1"/>
          </p:cNvSpPr>
          <p:nvPr>
            <p:ph type="title"/>
          </p:nvPr>
        </p:nvSpPr>
        <p:spPr>
          <a:xfrm>
            <a:off x="457200" y="215372"/>
            <a:ext cx="8229600" cy="719126"/>
          </a:xfrm>
        </p:spPr>
        <p:txBody>
          <a:bodyPr/>
          <a:lstStyle/>
          <a:p>
            <a:r>
              <a:rPr lang="en-US" dirty="0"/>
              <a:t>Hardware - Memory</a:t>
            </a:r>
          </a:p>
        </p:txBody>
      </p:sp>
      <p:sp>
        <p:nvSpPr>
          <p:cNvPr id="5" name="Content Placeholder 3">
            <a:extLst>
              <a:ext uri="{FF2B5EF4-FFF2-40B4-BE49-F238E27FC236}">
                <a16:creationId xmlns:a16="http://schemas.microsoft.com/office/drawing/2014/main" id="{C7ED0804-9527-7D72-4A0D-0713424E5B9F}"/>
              </a:ext>
            </a:extLst>
          </p:cNvPr>
          <p:cNvSpPr>
            <a:spLocks noGrp="1"/>
          </p:cNvSpPr>
          <p:nvPr/>
        </p:nvSpPr>
        <p:spPr>
          <a:xfrm>
            <a:off x="382613" y="1167656"/>
            <a:ext cx="8660903" cy="2560119"/>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buNone/>
            </a:pPr>
            <a:r>
              <a:rPr lang="en-US" sz="2400" dirty="0">
                <a:solidFill>
                  <a:srgbClr val="000000"/>
                </a:solidFill>
                <a:latin typeface="Arial" panose="020B0604020202020204" pitchFamily="34" charset="0"/>
              </a:rPr>
              <a:t>Caching system issues:</a:t>
            </a:r>
          </a:p>
          <a:p>
            <a:pPr marL="944118" lvl="1" indent="-457200">
              <a:buFont typeface="+mj-lt"/>
              <a:buAutoNum type="arabicPeriod"/>
            </a:pPr>
            <a:r>
              <a:rPr lang="en-US" sz="2400" dirty="0">
                <a:solidFill>
                  <a:srgbClr val="000000"/>
                </a:solidFill>
                <a:latin typeface="Arial" panose="020B0604020202020204" pitchFamily="34" charset="0"/>
              </a:rPr>
              <a:t>When to put a new item into the cache.</a:t>
            </a:r>
          </a:p>
          <a:p>
            <a:pPr marL="944118" lvl="1" indent="-457200">
              <a:buFont typeface="+mj-lt"/>
              <a:buAutoNum type="arabicPeriod"/>
            </a:pPr>
            <a:r>
              <a:rPr lang="en-US" sz="2400" dirty="0">
                <a:solidFill>
                  <a:srgbClr val="000000"/>
                </a:solidFill>
                <a:latin typeface="Arial" panose="020B0604020202020204" pitchFamily="34" charset="0"/>
              </a:rPr>
              <a:t>Which cache line to put the new item in.</a:t>
            </a:r>
          </a:p>
          <a:p>
            <a:pPr marL="944118" lvl="1" indent="-457200">
              <a:buFont typeface="+mj-lt"/>
              <a:buAutoNum type="arabicPeriod"/>
            </a:pPr>
            <a:r>
              <a:rPr lang="en-US" sz="2400" dirty="0">
                <a:solidFill>
                  <a:srgbClr val="000000"/>
                </a:solidFill>
                <a:latin typeface="Arial" panose="020B0604020202020204" pitchFamily="34" charset="0"/>
              </a:rPr>
              <a:t>Which item to remove from the cache when a slot is needed.</a:t>
            </a:r>
          </a:p>
          <a:p>
            <a:pPr marL="944118" lvl="1" indent="-457200">
              <a:buFont typeface="+mj-lt"/>
              <a:buAutoNum type="arabicPeriod"/>
            </a:pPr>
            <a:r>
              <a:rPr lang="en-US" sz="2400" dirty="0">
                <a:solidFill>
                  <a:srgbClr val="000000"/>
                </a:solidFill>
                <a:latin typeface="Arial" panose="020B0604020202020204" pitchFamily="34" charset="0"/>
              </a:rPr>
              <a:t>Where to put a newly evicted item in the larger memory.</a:t>
            </a:r>
          </a:p>
        </p:txBody>
      </p:sp>
      <p:pic>
        <p:nvPicPr>
          <p:cNvPr id="6" name="Picture 5" descr="The figure illustrates a typical memory hierarchy. The numbers are very rough approximations.&#10;Long description is available in notes, press F6">
            <a:extLst>
              <a:ext uri="{FF2B5EF4-FFF2-40B4-BE49-F238E27FC236}">
                <a16:creationId xmlns:a16="http://schemas.microsoft.com/office/drawing/2014/main" id="{4A25BB29-168A-A816-B213-12E5E30D7821}"/>
              </a:ext>
            </a:extLst>
          </p:cNvPr>
          <p:cNvPicPr>
            <a:picLocks noChangeAspect="1"/>
          </p:cNvPicPr>
          <p:nvPr/>
        </p:nvPicPr>
        <p:blipFill>
          <a:blip r:embed="rId3"/>
          <a:stretch>
            <a:fillRect/>
          </a:stretch>
        </p:blipFill>
        <p:spPr>
          <a:xfrm>
            <a:off x="362562" y="4046482"/>
            <a:ext cx="8418876" cy="2086037"/>
          </a:xfrm>
          <a:prstGeom prst="rect">
            <a:avLst/>
          </a:prstGeom>
        </p:spPr>
      </p:pic>
    </p:spTree>
    <p:extLst>
      <p:ext uri="{BB962C8B-B14F-4D97-AF65-F5344CB8AC3E}">
        <p14:creationId xmlns:p14="http://schemas.microsoft.com/office/powerpoint/2010/main" val="5893300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33839"/>
            <a:ext cx="8229600" cy="559572"/>
          </a:xfrm>
        </p:spPr>
        <p:txBody>
          <a:bodyPr lIns="0" tIns="18000" rIns="0" bIns="18000" anchor="ctr">
            <a:spAutoFit/>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Nonvolatile Storage</a:t>
            </a:r>
            <a:endParaRPr lang="en-US" dirty="0"/>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0" y="1006672"/>
            <a:ext cx="8232775" cy="405683"/>
          </a:xfrm>
        </p:spPr>
        <p:txBody>
          <a:bodyPr lIns="0" tIns="18000" rIns="0" bIns="18000" anchor="ctr">
            <a:spAutoFit/>
          </a:bodyPr>
          <a:lstStyle/>
          <a:p>
            <a:pPr marL="0" indent="0">
              <a:buNone/>
            </a:pPr>
            <a:r>
              <a:rPr lang="en-US" sz="2400" dirty="0"/>
              <a:t>Structure of a disk drive.</a:t>
            </a:r>
          </a:p>
        </p:txBody>
      </p:sp>
      <p:pic>
        <p:nvPicPr>
          <p:cNvPr id="4" name="Picture 3" descr="The figure illustrates Structure of a disk drive.&#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491801" y="1618813"/>
            <a:ext cx="8160395" cy="4702723"/>
          </a:xfrm>
          <a:prstGeom prst="rect">
            <a:avLst/>
          </a:prstGeom>
        </p:spPr>
      </p:pic>
    </p:spTree>
    <p:extLst>
      <p:ext uri="{BB962C8B-B14F-4D97-AF65-F5344CB8AC3E}">
        <p14:creationId xmlns:p14="http://schemas.microsoft.com/office/powerpoint/2010/main" val="6910701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3BFA3-D525-ACFC-4453-22BAC5E27D80}"/>
              </a:ext>
            </a:extLst>
          </p:cNvPr>
          <p:cNvSpPr>
            <a:spLocks noGrp="1"/>
          </p:cNvSpPr>
          <p:nvPr>
            <p:ph type="title"/>
          </p:nvPr>
        </p:nvSpPr>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Solid State Drives (</a:t>
            </a:r>
            <a:r>
              <a:rPr kumimoji="0" lang="en-US" sz="3400" b="1" i="0" u="none" strike="noStrike" kern="0" cap="none" spc="-500" normalizeH="0" baseline="0" noProof="0" dirty="0">
                <a:ln>
                  <a:noFill/>
                </a:ln>
                <a:solidFill>
                  <a:srgbClr val="007FA3"/>
                </a:solidFill>
                <a:effectLst/>
                <a:uLnTx/>
                <a:uFillTx/>
                <a:latin typeface="Arial"/>
                <a:cs typeface="Times New Roman"/>
                <a:sym typeface="Times New Roman"/>
              </a:rPr>
              <a:t>S </a:t>
            </a:r>
            <a:r>
              <a:rPr kumimoji="0" lang="en-US" sz="3400" b="1" i="0" u="none" strike="noStrike" kern="0" cap="none" spc="-500" normalizeH="0" baseline="0" noProof="0" dirty="0" err="1">
                <a:ln>
                  <a:noFill/>
                </a:ln>
                <a:solidFill>
                  <a:srgbClr val="007FA3"/>
                </a:solidFill>
                <a:effectLst/>
                <a:uLnTx/>
                <a:uFillTx/>
                <a:latin typeface="Arial"/>
                <a:cs typeface="Times New Roman"/>
                <a:sym typeface="Times New Roman"/>
              </a:rPr>
              <a:t>S</a:t>
            </a:r>
            <a:r>
              <a:rPr kumimoji="0" lang="en-US" sz="3400" b="1" i="0" u="none" strike="noStrike" kern="0" cap="none" spc="-500" normalizeH="0" baseline="0" noProof="0" dirty="0">
                <a:ln>
                  <a:noFill/>
                </a:ln>
                <a:solidFill>
                  <a:srgbClr val="007FA3"/>
                </a:solidFill>
                <a:effectLst/>
                <a:uLnTx/>
                <a:uFillTx/>
                <a:latin typeface="Arial"/>
                <a:cs typeface="Times New Roman"/>
                <a:sym typeface="Times New Roman"/>
              </a:rPr>
              <a:t> </a:t>
            </a:r>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D)</a:t>
            </a:r>
            <a:endParaRPr lang="en-US" dirty="0"/>
          </a:p>
        </p:txBody>
      </p:sp>
      <p:sp>
        <p:nvSpPr>
          <p:cNvPr id="8" name="Content Placeholder 2">
            <a:extLst>
              <a:ext uri="{FF2B5EF4-FFF2-40B4-BE49-F238E27FC236}">
                <a16:creationId xmlns:a16="http://schemas.microsoft.com/office/drawing/2014/main" id="{F5EAC28E-802D-D82E-E92C-D5E4D9EA8378}"/>
              </a:ext>
            </a:extLst>
          </p:cNvPr>
          <p:cNvSpPr>
            <a:spLocks noGrp="1"/>
          </p:cNvSpPr>
          <p:nvPr/>
        </p:nvSpPr>
        <p:spPr>
          <a:xfrm>
            <a:off x="298938" y="1785016"/>
            <a:ext cx="8684288" cy="1144347"/>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buNone/>
            </a:pPr>
            <a:r>
              <a:rPr lang="en-US" sz="2400" dirty="0"/>
              <a:t>Often (incorrectly) referred to as disk also. No moving parts, data in electronic (flash) memory. Much faster than magnetic disks.</a:t>
            </a:r>
          </a:p>
        </p:txBody>
      </p:sp>
      <p:pic>
        <p:nvPicPr>
          <p:cNvPr id="9" name="Picture 8" descr="A solid state drive or S S D.">
            <a:extLst>
              <a:ext uri="{FF2B5EF4-FFF2-40B4-BE49-F238E27FC236}">
                <a16:creationId xmlns:a16="http://schemas.microsoft.com/office/drawing/2014/main" id="{6FF93BBF-2199-CF33-CA23-3B92C1B6016C}"/>
              </a:ext>
            </a:extLst>
          </p:cNvPr>
          <p:cNvPicPr>
            <a:picLocks noChangeAspect="1"/>
          </p:cNvPicPr>
          <p:nvPr/>
        </p:nvPicPr>
        <p:blipFill>
          <a:blip r:embed="rId2"/>
          <a:stretch>
            <a:fillRect/>
          </a:stretch>
        </p:blipFill>
        <p:spPr>
          <a:xfrm>
            <a:off x="2240782" y="2929363"/>
            <a:ext cx="4578301" cy="2874973"/>
          </a:xfrm>
          <a:prstGeom prst="rect">
            <a:avLst/>
          </a:prstGeom>
        </p:spPr>
      </p:pic>
    </p:spTree>
    <p:extLst>
      <p:ext uri="{BB962C8B-B14F-4D97-AF65-F5344CB8AC3E}">
        <p14:creationId xmlns:p14="http://schemas.microsoft.com/office/powerpoint/2010/main" val="3835982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5FCFF-CD24-FCA4-D832-51BC48CB2CA3}"/>
              </a:ext>
            </a:extLst>
          </p:cNvPr>
          <p:cNvSpPr>
            <a:spLocks noGrp="1"/>
          </p:cNvSpPr>
          <p:nvPr>
            <p:ph type="title"/>
          </p:nvPr>
        </p:nvSpPr>
        <p:spPr>
          <a:xfrm>
            <a:off x="457200" y="132702"/>
            <a:ext cx="8229600" cy="749271"/>
          </a:xfrm>
        </p:spPr>
        <p:txBody>
          <a:bodyPr/>
          <a:lstStyle/>
          <a:p>
            <a:r>
              <a:rPr lang="en-US" dirty="0"/>
              <a:t>I/O Devices</a:t>
            </a:r>
          </a:p>
        </p:txBody>
      </p:sp>
      <p:sp>
        <p:nvSpPr>
          <p:cNvPr id="5" name="Content Placeholder 2">
            <a:extLst>
              <a:ext uri="{FF2B5EF4-FFF2-40B4-BE49-F238E27FC236}">
                <a16:creationId xmlns:a16="http://schemas.microsoft.com/office/drawing/2014/main" id="{6D1A0E72-763A-72B7-5E6C-2C9896665520}"/>
              </a:ext>
            </a:extLst>
          </p:cNvPr>
          <p:cNvSpPr>
            <a:spLocks noGrp="1"/>
          </p:cNvSpPr>
          <p:nvPr/>
        </p:nvSpPr>
        <p:spPr>
          <a:xfrm>
            <a:off x="567731" y="881973"/>
            <a:ext cx="7702062" cy="4299057"/>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101600" indent="-101600">
              <a:spcBef>
                <a:spcPts val="600"/>
              </a:spcBef>
              <a:buNone/>
            </a:pPr>
            <a:r>
              <a:rPr lang="en-US" sz="2800" dirty="0"/>
              <a:t>Many types of I/O devices. </a:t>
            </a:r>
          </a:p>
          <a:p>
            <a:pPr marL="101600" indent="-101600">
              <a:spcBef>
                <a:spcPts val="600"/>
              </a:spcBef>
              <a:buNone/>
            </a:pPr>
            <a:r>
              <a:rPr lang="en-US" sz="2800" dirty="0"/>
              <a:t>Typically consist of 2 parts:</a:t>
            </a:r>
          </a:p>
          <a:p>
            <a:pPr marL="829818" lvl="1" indent="-342900"/>
            <a:r>
              <a:rPr lang="en-US" sz="2800" u="sng" dirty="0"/>
              <a:t>Controller</a:t>
            </a:r>
          </a:p>
          <a:p>
            <a:pPr marL="1229868" lvl="2" indent="-342900"/>
            <a:r>
              <a:rPr kumimoji="0" lang="en-US" sz="2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Chips that control device, receive commands from </a:t>
            </a:r>
            <a:r>
              <a:rPr kumimoji="0" lang="en-US" sz="2800" b="0" i="0" u="none" strike="noStrike" kern="0" cap="none" spc="-30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O </a:t>
            </a:r>
            <a:r>
              <a:rPr kumimoji="0" lang="en-US" sz="2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S (e.g., to read data) </a:t>
            </a:r>
            <a:br>
              <a:rPr kumimoji="0" lang="en-US" sz="2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br>
            <a:r>
              <a:rPr kumimoji="0" lang="en-US" sz="2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Example: </a:t>
            </a:r>
            <a:r>
              <a:rPr kumimoji="0" lang="en-US" sz="2800" b="0" i="0" u="none" strike="noStrike" kern="0" cap="none" spc="-30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S A T </a:t>
            </a:r>
            <a:r>
              <a:rPr kumimoji="0" lang="en-US" sz="2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A disk controller</a:t>
            </a:r>
          </a:p>
          <a:p>
            <a:pPr marL="829818" lvl="1" indent="-342900"/>
            <a:r>
              <a:rPr lang="en-US" sz="2800" u="sng" dirty="0">
                <a:solidFill>
                  <a:prstClr val="black"/>
                </a:solidFill>
                <a:latin typeface="Arial" panose="020B0604020202020204" pitchFamily="34" charset="0"/>
                <a:ea typeface="+mn-ea"/>
                <a:cs typeface="Arial" panose="020B0604020202020204" pitchFamily="34" charset="0"/>
              </a:rPr>
              <a:t>Device itself</a:t>
            </a:r>
          </a:p>
          <a:p>
            <a:pPr marL="1229868" lvl="2" indent="-342900"/>
            <a:r>
              <a:rPr kumimoji="0" lang="en-US" sz="2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Generally simple interface (so </a:t>
            </a:r>
            <a:r>
              <a:rPr kumimoji="0" lang="en-US" sz="2800" b="0" i="0" u="none" strike="noStrike" kern="1200" cap="none" spc="-30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S A T </a:t>
            </a:r>
            <a:r>
              <a:rPr kumimoji="0" lang="en-US" sz="2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A controller can handle any </a:t>
            </a:r>
            <a:r>
              <a:rPr kumimoji="0" lang="en-US" sz="2800" b="0" i="0" u="none" strike="noStrike" kern="1200" cap="none" spc="-30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S A T </a:t>
            </a:r>
            <a:r>
              <a:rPr kumimoji="0" lang="en-US" sz="2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A disk)</a:t>
            </a:r>
            <a:endParaRPr kumimoji="0" lang="en-US" sz="2800" b="1"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endParaRPr>
          </a:p>
        </p:txBody>
      </p:sp>
      <p:sp>
        <p:nvSpPr>
          <p:cNvPr id="6" name="Content Placeholder 7">
            <a:extLst>
              <a:ext uri="{FF2B5EF4-FFF2-40B4-BE49-F238E27FC236}">
                <a16:creationId xmlns:a16="http://schemas.microsoft.com/office/drawing/2014/main" id="{D2F091D8-0B31-4B50-8E35-2876DE515E1C}"/>
              </a:ext>
            </a:extLst>
          </p:cNvPr>
          <p:cNvSpPr>
            <a:spLocks noGrp="1"/>
          </p:cNvSpPr>
          <p:nvPr/>
        </p:nvSpPr>
        <p:spPr>
          <a:xfrm>
            <a:off x="573532" y="5285407"/>
            <a:ext cx="8570468" cy="984303"/>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fontAlgn="base">
              <a:spcBef>
                <a:spcPct val="20000"/>
              </a:spcBef>
              <a:spcAft>
                <a:spcPct val="0"/>
              </a:spcAft>
              <a:buClrTx/>
              <a:buSzTx/>
              <a:buNone/>
              <a:defRPr/>
            </a:pPr>
            <a:r>
              <a:rPr lang="en-US" sz="2800" u="sng" dirty="0">
                <a:solidFill>
                  <a:prstClr val="black"/>
                </a:solidFill>
                <a:latin typeface="Arial" panose="020B0604020202020204" pitchFamily="34" charset="0"/>
                <a:ea typeface="+mn-ea"/>
                <a:cs typeface="Arial" panose="020B0604020202020204" pitchFamily="34" charset="0"/>
              </a:rPr>
              <a:t>Device driver</a:t>
            </a:r>
            <a:r>
              <a:rPr lang="en-US" sz="2800" dirty="0">
                <a:solidFill>
                  <a:prstClr val="black"/>
                </a:solidFill>
                <a:latin typeface="Arial" panose="020B0604020202020204" pitchFamily="34" charset="0"/>
                <a:ea typeface="+mn-ea"/>
                <a:cs typeface="Arial" panose="020B0604020202020204" pitchFamily="34" charset="0"/>
              </a:rPr>
              <a:t>: </a:t>
            </a:r>
            <a:r>
              <a:rPr lang="en-US" sz="2800" spc="-300" dirty="0">
                <a:solidFill>
                  <a:prstClr val="black"/>
                </a:solidFill>
                <a:latin typeface="Arial" panose="020B0604020202020204" pitchFamily="34" charset="0"/>
                <a:ea typeface="+mn-ea"/>
                <a:cs typeface="Arial" panose="020B0604020202020204" pitchFamily="34" charset="0"/>
              </a:rPr>
              <a:t>O </a:t>
            </a:r>
            <a:r>
              <a:rPr lang="en-US" sz="2800" dirty="0">
                <a:solidFill>
                  <a:prstClr val="black"/>
                </a:solidFill>
                <a:latin typeface="Arial" panose="020B0604020202020204" pitchFamily="34" charset="0"/>
                <a:ea typeface="+mn-ea"/>
                <a:cs typeface="Arial" panose="020B0604020202020204" pitchFamily="34" charset="0"/>
              </a:rPr>
              <a:t>S component that talks to controller</a:t>
            </a:r>
          </a:p>
          <a:p>
            <a:pPr marL="0" indent="0" fontAlgn="base">
              <a:spcBef>
                <a:spcPct val="20000"/>
              </a:spcBef>
              <a:spcAft>
                <a:spcPct val="0"/>
              </a:spcAft>
              <a:buClrTx/>
              <a:buSzTx/>
              <a:buNone/>
              <a:defRPr/>
            </a:pPr>
            <a:r>
              <a:rPr lang="en-US" sz="2800" dirty="0">
                <a:solidFill>
                  <a:prstClr val="black"/>
                </a:solidFill>
                <a:latin typeface="Arial" panose="020B0604020202020204" pitchFamily="34" charset="0"/>
                <a:ea typeface="+mn-ea"/>
                <a:cs typeface="Arial" panose="020B0604020202020204" pitchFamily="34" charset="0"/>
              </a:rPr>
              <a:t>One for each type of device controller</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06231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60D62-4D4D-C53D-9FF4-2C231B4DBC63}"/>
              </a:ext>
            </a:extLst>
          </p:cNvPr>
          <p:cNvSpPr>
            <a:spLocks noGrp="1"/>
          </p:cNvSpPr>
          <p:nvPr>
            <p:ph type="title"/>
          </p:nvPr>
        </p:nvSpPr>
        <p:spPr>
          <a:xfrm>
            <a:off x="457200" y="215372"/>
            <a:ext cx="8229600" cy="714102"/>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Components of a Modern Computer </a:t>
            </a:r>
            <a:endParaRPr lang="en-US" dirty="0"/>
          </a:p>
        </p:txBody>
      </p:sp>
      <p:sp>
        <p:nvSpPr>
          <p:cNvPr id="3" name="Content Placeholder 2">
            <a:extLst>
              <a:ext uri="{FF2B5EF4-FFF2-40B4-BE49-F238E27FC236}">
                <a16:creationId xmlns:a16="http://schemas.microsoft.com/office/drawing/2014/main" id="{0992F1F7-5395-E753-7504-8449A1958717}"/>
              </a:ext>
            </a:extLst>
          </p:cNvPr>
          <p:cNvSpPr>
            <a:spLocks noGrp="1"/>
          </p:cNvSpPr>
          <p:nvPr>
            <p:ph sz="quarter" idx="13"/>
          </p:nvPr>
        </p:nvSpPr>
        <p:spPr>
          <a:xfrm>
            <a:off x="457199" y="1326382"/>
            <a:ext cx="2929095" cy="4843306"/>
          </a:xfrm>
        </p:spPr>
        <p:txBody>
          <a:bodyPr>
            <a:normAutofit fontScale="77500" lnSpcReduction="20000"/>
          </a:bodyPr>
          <a:lstStyle/>
          <a:p>
            <a:pPr marL="342900" marR="0" lvl="0" indent="-342900" algn="l" defTabSz="914400" rtl="0" eaLnBrk="1" fontAlgn="auto" latinLnBrk="0" hangingPunct="1">
              <a:lnSpc>
                <a:spcPct val="100000"/>
              </a:lnSpc>
              <a:spcBef>
                <a:spcPts val="12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One or more processors</a:t>
            </a:r>
          </a:p>
          <a:p>
            <a:pPr marL="342900" marR="0" lvl="0" indent="-342900" algn="l" defTabSz="914400" rtl="0" eaLnBrk="1" fontAlgn="auto" latinLnBrk="0" hangingPunct="1">
              <a:lnSpc>
                <a:spcPct val="100000"/>
              </a:lnSpc>
              <a:spcBef>
                <a:spcPts val="12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Main memory</a:t>
            </a:r>
          </a:p>
          <a:p>
            <a:pPr marL="342900" marR="0" lvl="0" indent="-342900" algn="l" defTabSz="914400" rtl="0" eaLnBrk="1" fontAlgn="auto" latinLnBrk="0" hangingPunct="1">
              <a:lnSpc>
                <a:spcPct val="100000"/>
              </a:lnSpc>
              <a:spcBef>
                <a:spcPts val="12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Disks or Flash drives</a:t>
            </a:r>
          </a:p>
          <a:p>
            <a:pPr marL="342900" marR="0" lvl="0" indent="-342900" algn="l" defTabSz="914400" rtl="0" eaLnBrk="1" fontAlgn="auto" latinLnBrk="0" hangingPunct="1">
              <a:lnSpc>
                <a:spcPct val="100000"/>
              </a:lnSpc>
              <a:spcBef>
                <a:spcPts val="12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Printers</a:t>
            </a:r>
          </a:p>
          <a:p>
            <a:pPr marL="342900" marR="0" lvl="0" indent="-342900" algn="l" defTabSz="914400" rtl="0" eaLnBrk="1" fontAlgn="auto" latinLnBrk="0" hangingPunct="1">
              <a:lnSpc>
                <a:spcPct val="100000"/>
              </a:lnSpc>
              <a:spcBef>
                <a:spcPts val="12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Keyboard</a:t>
            </a:r>
          </a:p>
          <a:p>
            <a:pPr marL="342900" marR="0" lvl="0" indent="-342900" algn="l" defTabSz="914400" rtl="0" eaLnBrk="1" fontAlgn="auto" latinLnBrk="0" hangingPunct="1">
              <a:lnSpc>
                <a:spcPct val="100000"/>
              </a:lnSpc>
              <a:spcBef>
                <a:spcPts val="12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Mouse</a:t>
            </a:r>
          </a:p>
          <a:p>
            <a:pPr marL="342900" marR="0" lvl="0" indent="-342900" algn="l" defTabSz="914400" rtl="0" eaLnBrk="1" fontAlgn="auto" latinLnBrk="0" hangingPunct="1">
              <a:lnSpc>
                <a:spcPct val="100000"/>
              </a:lnSpc>
              <a:spcBef>
                <a:spcPts val="12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Display</a:t>
            </a:r>
          </a:p>
          <a:p>
            <a:pPr marL="342900" marR="0" lvl="0" indent="-342900" algn="l" defTabSz="914400" rtl="0" eaLnBrk="1" fontAlgn="auto" latinLnBrk="0" hangingPunct="1">
              <a:lnSpc>
                <a:spcPct val="100000"/>
              </a:lnSpc>
              <a:spcBef>
                <a:spcPts val="12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Network interfaces</a:t>
            </a:r>
          </a:p>
          <a:p>
            <a:pPr marL="342900" marR="0" lvl="0" indent="-342900" algn="l" defTabSz="914400" rtl="0" eaLnBrk="1" fontAlgn="auto" latinLnBrk="0" hangingPunct="1">
              <a:lnSpc>
                <a:spcPct val="100000"/>
              </a:lnSpc>
              <a:spcBef>
                <a:spcPts val="12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I/O devices</a:t>
            </a:r>
          </a:p>
          <a:p>
            <a:endParaRPr lang="en-US" dirty="0"/>
          </a:p>
        </p:txBody>
      </p:sp>
      <p:pic>
        <p:nvPicPr>
          <p:cNvPr id="5" name="Picture 4" descr="An illustration of a C P U connected to a solid state drive display, keyboard, main memory, and printer.">
            <a:extLst>
              <a:ext uri="{FF2B5EF4-FFF2-40B4-BE49-F238E27FC236}">
                <a16:creationId xmlns:a16="http://schemas.microsoft.com/office/drawing/2014/main" id="{DE6D9D66-3875-BA6A-583E-DBD683A1C26E}"/>
              </a:ext>
            </a:extLst>
          </p:cNvPr>
          <p:cNvPicPr>
            <a:picLocks noChangeAspect="1"/>
          </p:cNvPicPr>
          <p:nvPr/>
        </p:nvPicPr>
        <p:blipFill>
          <a:blip r:embed="rId2"/>
          <a:stretch>
            <a:fillRect/>
          </a:stretch>
        </p:blipFill>
        <p:spPr>
          <a:xfrm>
            <a:off x="3101154" y="1326382"/>
            <a:ext cx="5585646" cy="3659745"/>
          </a:xfrm>
          <a:prstGeom prst="rect">
            <a:avLst/>
          </a:prstGeom>
        </p:spPr>
      </p:pic>
    </p:spTree>
    <p:extLst>
      <p:ext uri="{BB962C8B-B14F-4D97-AF65-F5344CB8AC3E}">
        <p14:creationId xmlns:p14="http://schemas.microsoft.com/office/powerpoint/2010/main" val="8254511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28623-E332-D602-DD0E-7A8880903ABE}"/>
              </a:ext>
            </a:extLst>
          </p:cNvPr>
          <p:cNvSpPr>
            <a:spLocks noGrp="1"/>
          </p:cNvSpPr>
          <p:nvPr>
            <p:ph type="title"/>
          </p:nvPr>
        </p:nvSpPr>
        <p:spPr>
          <a:xfrm>
            <a:off x="457200" y="229777"/>
            <a:ext cx="8229600" cy="719126"/>
          </a:xfrm>
        </p:spPr>
        <p:txBody>
          <a:bodyPr/>
          <a:lstStyle/>
          <a:p>
            <a:r>
              <a:rPr lang="en-US" dirty="0"/>
              <a:t>I/O Devices</a:t>
            </a:r>
          </a:p>
        </p:txBody>
      </p:sp>
      <p:sp>
        <p:nvSpPr>
          <p:cNvPr id="3" name="Content Placeholder 2">
            <a:extLst>
              <a:ext uri="{FF2B5EF4-FFF2-40B4-BE49-F238E27FC236}">
                <a16:creationId xmlns:a16="http://schemas.microsoft.com/office/drawing/2014/main" id="{685960F0-58FF-87D4-7D92-70734D9B0C2A}"/>
              </a:ext>
            </a:extLst>
          </p:cNvPr>
          <p:cNvSpPr>
            <a:spLocks noGrp="1"/>
          </p:cNvSpPr>
          <p:nvPr>
            <p:ph sz="quarter" idx="13"/>
          </p:nvPr>
        </p:nvSpPr>
        <p:spPr>
          <a:xfrm>
            <a:off x="532562" y="1173747"/>
            <a:ext cx="8154237" cy="2686733"/>
          </a:xfrm>
        </p:spPr>
        <p:txBody>
          <a:bodyPr>
            <a:normAutofit fontScale="85000" lnSpcReduction="10000"/>
          </a:bodyPr>
          <a:lstStyle/>
          <a:p>
            <a:pPr marL="101600" marR="0" lvl="0" indent="-10160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Device driver communicates with controller via registers</a:t>
            </a:r>
          </a:p>
          <a:p>
            <a:pPr marL="101600" marR="0" lvl="0" indent="-10160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Example: disk controller may have registers for </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disk address,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memory address </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sector count</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direction (read or write)</a:t>
            </a:r>
          </a:p>
          <a:p>
            <a:endParaRPr lang="en-US" dirty="0"/>
          </a:p>
        </p:txBody>
      </p:sp>
      <p:sp>
        <p:nvSpPr>
          <p:cNvPr id="4" name="Content Placeholder 3">
            <a:extLst>
              <a:ext uri="{FF2B5EF4-FFF2-40B4-BE49-F238E27FC236}">
                <a16:creationId xmlns:a16="http://schemas.microsoft.com/office/drawing/2014/main" id="{CAD1FB88-4BC2-9F52-E6D7-DEF9BD581C6B}"/>
              </a:ext>
            </a:extLst>
          </p:cNvPr>
          <p:cNvSpPr>
            <a:spLocks noGrp="1"/>
          </p:cNvSpPr>
          <p:nvPr>
            <p:ph sz="quarter" idx="14"/>
          </p:nvPr>
        </p:nvSpPr>
        <p:spPr>
          <a:xfrm>
            <a:off x="607924" y="4220305"/>
            <a:ext cx="8154238" cy="1559361"/>
          </a:xfrm>
        </p:spPr>
        <p:txBody>
          <a:bodyPr>
            <a:normAutofit fontScale="92500" lnSpcReduction="10000"/>
          </a:bodyPr>
          <a:lstStyle/>
          <a:p>
            <a:pPr marL="0" marR="0" lvl="0" indent="0" algn="l" defTabSz="914400" rtl="0" eaLnBrk="1" fontAlgn="base" latinLnBrk="0" hangingPunct="1">
              <a:lnSpc>
                <a:spcPct val="100000"/>
              </a:lnSpc>
              <a:spcBef>
                <a:spcPct val="20000"/>
              </a:spcBef>
              <a:spcAft>
                <a:spcPct val="0"/>
              </a:spcAft>
              <a:buClrTx/>
              <a:buSzTx/>
              <a:buFont typeface="Arial"/>
              <a:buNone/>
              <a:tabLst/>
              <a:defRPr/>
            </a:pPr>
            <a:r>
              <a:rPr kumimoji="0" lang="en-US" sz="24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Device registers are either accessed using special instructions (e.g., IN/OUT). or mapped in the </a:t>
            </a:r>
            <a:r>
              <a:rPr kumimoji="0" lang="en-US" sz="2400" b="0" i="0" u="none" strike="noStrike" kern="0" cap="none" spc="-30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O </a:t>
            </a:r>
            <a:r>
              <a:rPr kumimoji="0" lang="en-US" sz="24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S’ address space (the addresses it can use).</a:t>
            </a:r>
          </a:p>
          <a:p>
            <a:pPr marL="0" marR="0" lvl="0" indent="0" algn="l" defTabSz="914400" rtl="0" eaLnBrk="1" fontAlgn="base" latinLnBrk="0" hangingPunct="1">
              <a:lnSpc>
                <a:spcPct val="100000"/>
              </a:lnSpc>
              <a:spcBef>
                <a:spcPct val="20000"/>
              </a:spcBef>
              <a:spcAft>
                <a:spcPct val="0"/>
              </a:spcAft>
              <a:buClrTx/>
              <a:buSzTx/>
              <a:buFont typeface="Arial"/>
              <a:buNone/>
              <a:tabLst/>
              <a:defRPr/>
            </a:pPr>
            <a:r>
              <a:rPr kumimoji="0" lang="en-US" sz="24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The collection of device registers forms the </a:t>
            </a:r>
            <a:r>
              <a:rPr kumimoji="0" lang="en-US" sz="2400" b="1"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I/O Port Space</a:t>
            </a:r>
            <a:endParaRPr kumimoji="0" lang="en-US" sz="2400" b="1"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endParaRPr>
          </a:p>
          <a:p>
            <a:endParaRPr lang="en-US" dirty="0"/>
          </a:p>
        </p:txBody>
      </p:sp>
    </p:spTree>
    <p:extLst>
      <p:ext uri="{BB962C8B-B14F-4D97-AF65-F5344CB8AC3E}">
        <p14:creationId xmlns:p14="http://schemas.microsoft.com/office/powerpoint/2010/main" val="1391413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69886-28B6-95DB-4ED5-6A075348DBF5}"/>
              </a:ext>
            </a:extLst>
          </p:cNvPr>
          <p:cNvSpPr>
            <a:spLocks noGrp="1"/>
          </p:cNvSpPr>
          <p:nvPr>
            <p:ph type="title"/>
          </p:nvPr>
        </p:nvSpPr>
        <p:spPr/>
        <p:txBody>
          <a:bodyPr/>
          <a:lstStyle/>
          <a:p>
            <a:r>
              <a:rPr lang="en-US" dirty="0"/>
              <a:t>I/O Devices</a:t>
            </a:r>
          </a:p>
        </p:txBody>
      </p:sp>
      <p:sp>
        <p:nvSpPr>
          <p:cNvPr id="3" name="Content Placeholder 2">
            <a:extLst>
              <a:ext uri="{FF2B5EF4-FFF2-40B4-BE49-F238E27FC236}">
                <a16:creationId xmlns:a16="http://schemas.microsoft.com/office/drawing/2014/main" id="{12BB19DE-9251-93C6-3E3C-206B1EF6B261}"/>
              </a:ext>
            </a:extLst>
          </p:cNvPr>
          <p:cNvSpPr>
            <a:spLocks noGrp="1"/>
          </p:cNvSpPr>
          <p:nvPr>
            <p:ph sz="quarter" idx="13"/>
          </p:nvPr>
        </p:nvSpPr>
        <p:spPr/>
        <p:txBody>
          <a:bodyPr/>
          <a:lstStyle/>
          <a:p>
            <a:pPr marL="101600" marR="0" lvl="0" indent="-10160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To perform I/O:</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Process executes system call</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Kernel makes a call to driver</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Driver starts I/O</a:t>
            </a:r>
          </a:p>
          <a:p>
            <a:endParaRPr lang="en-US" dirty="0"/>
          </a:p>
        </p:txBody>
      </p:sp>
      <p:sp>
        <p:nvSpPr>
          <p:cNvPr id="4" name="Content Placeholder 3">
            <a:extLst>
              <a:ext uri="{FF2B5EF4-FFF2-40B4-BE49-F238E27FC236}">
                <a16:creationId xmlns:a16="http://schemas.microsoft.com/office/drawing/2014/main" id="{509FC01D-AD43-A40D-3F9F-5872A1F2C49D}"/>
              </a:ext>
            </a:extLst>
          </p:cNvPr>
          <p:cNvSpPr>
            <a:spLocks noGrp="1"/>
          </p:cNvSpPr>
          <p:nvPr>
            <p:ph sz="quarter" idx="14"/>
          </p:nvPr>
        </p:nvSpPr>
        <p:spPr/>
        <p:txBody>
          <a:bodyPr>
            <a:normAutofit fontScale="92500"/>
          </a:bodyPr>
          <a:lstStyle/>
          <a:p>
            <a:pPr marL="0" marR="0" lvl="0" indent="0" algn="l" defTabSz="914400" rtl="0" eaLnBrk="1" fontAlgn="base" latinLnBrk="0" hangingPunct="1">
              <a:lnSpc>
                <a:spcPct val="100000"/>
              </a:lnSpc>
              <a:spcBef>
                <a:spcPts val="600"/>
              </a:spcBef>
              <a:spcAft>
                <a:spcPct val="0"/>
              </a:spcAft>
              <a:buClrTx/>
              <a:buSzTx/>
              <a:buFont typeface="Arial"/>
              <a:buNone/>
              <a:tabLst/>
              <a:defRPr/>
            </a:pPr>
            <a:r>
              <a:rPr lang="en-US" sz="2800" dirty="0">
                <a:solidFill>
                  <a:prstClr val="black"/>
                </a:solidFill>
                <a:latin typeface="Arial" panose="020B0604020202020204" pitchFamily="34" charset="0"/>
                <a:ea typeface="+mn-ea"/>
                <a:cs typeface="Arial" panose="020B0604020202020204" pitchFamily="34" charset="0"/>
              </a:rPr>
              <a:t>E</a:t>
            </a:r>
            <a:r>
              <a:rPr kumimoji="0" lang="en-US" sz="2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ither polls device to see if it is done (busy waiting)</a:t>
            </a:r>
          </a:p>
          <a:p>
            <a:pPr marL="0" marR="0" lvl="0" indent="0" algn="l" defTabSz="914400" rtl="0" eaLnBrk="1" fontAlgn="base" latinLnBrk="0" hangingPunct="1">
              <a:lnSpc>
                <a:spcPct val="100000"/>
              </a:lnSpc>
              <a:spcBef>
                <a:spcPts val="600"/>
              </a:spcBef>
              <a:spcAft>
                <a:spcPct val="0"/>
              </a:spcAft>
              <a:buClrTx/>
              <a:buSzTx/>
              <a:buFont typeface="Arial"/>
              <a:buNone/>
              <a:tabLst/>
              <a:defRPr/>
            </a:pPr>
            <a:r>
              <a:rPr kumimoji="0" lang="en-US" sz="2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or asks device generate an interrupt when it is done more advanced: make use of special hardware – </a:t>
            </a:r>
            <a:r>
              <a:rPr kumimoji="0" lang="en-US" sz="2800" b="0" i="0" u="none" strike="noStrike" kern="0" cap="none" spc="-30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D M </a:t>
            </a:r>
            <a:r>
              <a:rPr kumimoji="0" lang="en-US" sz="2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A </a:t>
            </a:r>
            <a:endParaRPr lang="en-US" dirty="0"/>
          </a:p>
        </p:txBody>
      </p:sp>
    </p:spTree>
    <p:extLst>
      <p:ext uri="{BB962C8B-B14F-4D97-AF65-F5344CB8AC3E}">
        <p14:creationId xmlns:p14="http://schemas.microsoft.com/office/powerpoint/2010/main" val="33203546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18451"/>
            <a:ext cx="8229600" cy="590349"/>
          </a:xfrm>
        </p:spPr>
        <p:txBody>
          <a:bodyPr lIns="0" tIns="18000" rIns="0" bIns="18000" anchor="ctr">
            <a:spAutoFit/>
          </a:bodyPr>
          <a:lstStyle/>
          <a:p>
            <a:r>
              <a:rPr lang="en-US" dirty="0"/>
              <a:t>I/O Devices</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4025" y="1302016"/>
            <a:ext cx="8232775" cy="959681"/>
          </a:xfrm>
        </p:spPr>
        <p:txBody>
          <a:bodyPr lIns="0" tIns="18000" rIns="0" bIns="18000" anchor="ctr">
            <a:spAutoFit/>
          </a:bodyPr>
          <a:lstStyle/>
          <a:p>
            <a:pPr marL="0" indent="0">
              <a:buNone/>
            </a:pPr>
            <a:r>
              <a:rPr lang="en-US" sz="2000" dirty="0"/>
              <a:t>(a) The steps in starting an I/O device and getting an interrupt. (b) Interrupt processing involves taking the interrupt, running the interrupt handler, and returning to the user program.</a:t>
            </a:r>
          </a:p>
        </p:txBody>
      </p:sp>
      <p:pic>
        <p:nvPicPr>
          <p:cNvPr id="4" name="Picture 3" descr="The figure consists of two parts labeled (a) and (b) that illustrate (a) The steps to start an I/O device and get an interrupt. (b) Interrupt processing involves taking the interrupt, running the interrupt handler, and returning to the user program.&#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564181" y="2491991"/>
            <a:ext cx="8160395" cy="3597310"/>
          </a:xfrm>
          <a:prstGeom prst="rect">
            <a:avLst/>
          </a:prstGeom>
        </p:spPr>
      </p:pic>
    </p:spTree>
    <p:extLst>
      <p:ext uri="{BB962C8B-B14F-4D97-AF65-F5344CB8AC3E}">
        <p14:creationId xmlns:p14="http://schemas.microsoft.com/office/powerpoint/2010/main" val="2308484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185559"/>
            <a:ext cx="8229600" cy="590349"/>
          </a:xfrm>
        </p:spPr>
        <p:txBody>
          <a:bodyPr lIns="0" tIns="18000" rIns="0" bIns="18000" anchor="ctr">
            <a:spAutoFit/>
          </a:bodyPr>
          <a:lstStyle/>
          <a:p>
            <a:r>
              <a:rPr lang="en-US" dirty="0"/>
              <a:t>Busses</a:t>
            </a:r>
          </a:p>
        </p:txBody>
      </p:sp>
      <p:pic>
        <p:nvPicPr>
          <p:cNvPr id="4" name="Picture 3" descr="The figure illustrates the structure of a large x86 system.&#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1095823" y="1157491"/>
            <a:ext cx="6650830" cy="4469586"/>
          </a:xfrm>
          <a:prstGeom prst="rect">
            <a:avLst/>
          </a:prstGeom>
        </p:spPr>
      </p:pic>
      <p:sp>
        <p:nvSpPr>
          <p:cNvPr id="6" name="TextBox 5">
            <a:extLst>
              <a:ext uri="{FF2B5EF4-FFF2-40B4-BE49-F238E27FC236}">
                <a16:creationId xmlns:a16="http://schemas.microsoft.com/office/drawing/2014/main" id="{3F477266-F6B9-E41B-AFBD-DD52C53C9945}"/>
              </a:ext>
            </a:extLst>
          </p:cNvPr>
          <p:cNvSpPr txBox="1"/>
          <p:nvPr/>
        </p:nvSpPr>
        <p:spPr>
          <a:xfrm>
            <a:off x="626173" y="5700509"/>
            <a:ext cx="8063802" cy="307777"/>
          </a:xfrm>
          <a:prstGeom prst="rect">
            <a:avLst/>
          </a:prstGeom>
          <a:noFill/>
        </p:spPr>
        <p:txBody>
          <a:bodyPr wrap="square">
            <a:spAutoFit/>
          </a:bodyPr>
          <a:lstStyle/>
          <a:p>
            <a:r>
              <a:rPr lang="en-US" altLang="en-NL" sz="1400" dirty="0">
                <a:solidFill>
                  <a:srgbClr val="000000"/>
                </a:solidFill>
                <a:latin typeface="Arial" panose="020B0604020202020204" pitchFamily="34" charset="0"/>
                <a:cs typeface="Arial" panose="020B0604020202020204" pitchFamily="34" charset="0"/>
              </a:rPr>
              <a:t>The structure of a large </a:t>
            </a:r>
            <a:r>
              <a:rPr lang="en-US" altLang="en-NL" sz="1400" spc="-300" dirty="0">
                <a:solidFill>
                  <a:srgbClr val="000000"/>
                </a:solidFill>
                <a:latin typeface="Arial" panose="020B0604020202020204" pitchFamily="34" charset="0"/>
                <a:cs typeface="Arial" panose="020B0604020202020204" pitchFamily="34" charset="0"/>
              </a:rPr>
              <a:t>x    8   </a:t>
            </a:r>
            <a:r>
              <a:rPr lang="en-US" altLang="en-NL" sz="1400" dirty="0">
                <a:solidFill>
                  <a:srgbClr val="000000"/>
                </a:solidFill>
                <a:latin typeface="Arial" panose="020B0604020202020204" pitchFamily="34" charset="0"/>
                <a:cs typeface="Arial" panose="020B0604020202020204" pitchFamily="34" charset="0"/>
              </a:rPr>
              <a:t>6 system: many buses  (e.g., cache, memory, </a:t>
            </a:r>
            <a:r>
              <a:rPr lang="en-US" altLang="en-NL" sz="1400" spc="-250" dirty="0">
                <a:solidFill>
                  <a:srgbClr val="000000"/>
                </a:solidFill>
                <a:latin typeface="Arial" panose="020B0604020202020204" pitchFamily="34" charset="0"/>
                <a:cs typeface="Arial" panose="020B0604020202020204" pitchFamily="34" charset="0"/>
              </a:rPr>
              <a:t>P C I </a:t>
            </a:r>
            <a:r>
              <a:rPr lang="en-US" altLang="en-NL" sz="1400" dirty="0">
                <a:solidFill>
                  <a:srgbClr val="000000"/>
                </a:solidFill>
                <a:latin typeface="Arial" panose="020B0604020202020204" pitchFamily="34" charset="0"/>
                <a:cs typeface="Arial" panose="020B0604020202020204" pitchFamily="34" charset="0"/>
              </a:rPr>
              <a:t>e, </a:t>
            </a:r>
            <a:r>
              <a:rPr lang="en-US" altLang="en-NL" sz="1400" spc="-250" dirty="0">
                <a:solidFill>
                  <a:srgbClr val="000000"/>
                </a:solidFill>
                <a:latin typeface="Arial" panose="020B0604020202020204" pitchFamily="34" charset="0"/>
                <a:cs typeface="Arial" panose="020B0604020202020204" pitchFamily="34" charset="0"/>
              </a:rPr>
              <a:t>U S </a:t>
            </a:r>
            <a:r>
              <a:rPr lang="en-US" altLang="en-NL" sz="1400" dirty="0">
                <a:solidFill>
                  <a:srgbClr val="000000"/>
                </a:solidFill>
                <a:latin typeface="Arial" panose="020B0604020202020204" pitchFamily="34" charset="0"/>
                <a:cs typeface="Arial" panose="020B0604020202020204" pitchFamily="34" charset="0"/>
              </a:rPr>
              <a:t>B, </a:t>
            </a:r>
            <a:r>
              <a:rPr lang="en-US" altLang="en-NL" sz="1400" spc="-250" dirty="0">
                <a:solidFill>
                  <a:srgbClr val="000000"/>
                </a:solidFill>
                <a:latin typeface="Arial" panose="020B0604020202020204" pitchFamily="34" charset="0"/>
                <a:cs typeface="Arial" panose="020B0604020202020204" pitchFamily="34" charset="0"/>
              </a:rPr>
              <a:t>S A T </a:t>
            </a:r>
            <a:r>
              <a:rPr lang="en-US" altLang="en-NL" sz="1400" dirty="0">
                <a:solidFill>
                  <a:srgbClr val="000000"/>
                </a:solidFill>
                <a:latin typeface="Arial" panose="020B0604020202020204" pitchFamily="34" charset="0"/>
                <a:cs typeface="Arial" panose="020B0604020202020204" pitchFamily="34" charset="0"/>
              </a:rPr>
              <a:t>A, and </a:t>
            </a:r>
            <a:r>
              <a:rPr lang="en-US" altLang="en-NL" sz="1400" spc="-250" dirty="0">
                <a:solidFill>
                  <a:srgbClr val="000000"/>
                </a:solidFill>
                <a:latin typeface="Arial" panose="020B0604020202020204" pitchFamily="34" charset="0"/>
                <a:cs typeface="Arial" panose="020B0604020202020204" pitchFamily="34" charset="0"/>
              </a:rPr>
              <a:t>D M </a:t>
            </a:r>
            <a:r>
              <a:rPr lang="en-US" altLang="en-NL" sz="1400" dirty="0">
                <a:solidFill>
                  <a:srgbClr val="000000"/>
                </a:solidFill>
                <a:latin typeface="Arial" panose="020B0604020202020204" pitchFamily="34" charset="0"/>
                <a:cs typeface="Arial" panose="020B0604020202020204" pitchFamily="34" charset="0"/>
              </a:rPr>
              <a:t>I)</a:t>
            </a:r>
            <a:endParaRPr lang="en-US" dirty="0"/>
          </a:p>
        </p:txBody>
      </p:sp>
    </p:spTree>
    <p:extLst>
      <p:ext uri="{BB962C8B-B14F-4D97-AF65-F5344CB8AC3E}">
        <p14:creationId xmlns:p14="http://schemas.microsoft.com/office/powerpoint/2010/main" val="41850699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704D5-93E4-4181-8FBC-06EB7F5D8277}"/>
              </a:ext>
            </a:extLst>
          </p:cNvPr>
          <p:cNvSpPr>
            <a:spLocks noGrp="1"/>
          </p:cNvSpPr>
          <p:nvPr>
            <p:ph type="title"/>
          </p:nvPr>
        </p:nvSpPr>
        <p:spPr>
          <a:xfrm>
            <a:off x="457200" y="239823"/>
            <a:ext cx="8229600" cy="565679"/>
          </a:xfrm>
        </p:spPr>
        <p:txBody>
          <a:bodyPr/>
          <a:lstStyle/>
          <a:p>
            <a:r>
              <a:rPr lang="en-US" dirty="0"/>
              <a:t>Computer Startup</a:t>
            </a:r>
          </a:p>
        </p:txBody>
      </p:sp>
      <p:sp>
        <p:nvSpPr>
          <p:cNvPr id="4" name="Content Placeholder 3">
            <a:extLst>
              <a:ext uri="{FF2B5EF4-FFF2-40B4-BE49-F238E27FC236}">
                <a16:creationId xmlns:a16="http://schemas.microsoft.com/office/drawing/2014/main" id="{3EA2A307-D546-575F-0F89-7A58DDF6129B}"/>
              </a:ext>
            </a:extLst>
          </p:cNvPr>
          <p:cNvSpPr>
            <a:spLocks noGrp="1"/>
          </p:cNvSpPr>
          <p:nvPr>
            <p:ph sz="quarter" idx="14"/>
          </p:nvPr>
        </p:nvSpPr>
        <p:spPr>
          <a:xfrm>
            <a:off x="303963" y="4703432"/>
            <a:ext cx="8518490" cy="1052883"/>
          </a:xfrm>
        </p:spPr>
        <p:txBody>
          <a:bodyPr>
            <a:normAutofit/>
          </a:bodyPr>
          <a:lstStyle/>
          <a:p>
            <a:pPr marL="0" marR="0" lvl="0"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000" b="0" i="0" u="none" strike="noStrike" kern="1200" cap="none" spc="-30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B I O </a:t>
            </a:r>
            <a:r>
              <a:rPr kumimoji="0" lang="en-US" sz="2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S looks for location of partition table on second sector of boot device</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Arial"/>
              </a:rPr>
              <a:t>Contains locations of other partitions </a:t>
            </a: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endParaRPr>
          </a:p>
        </p:txBody>
      </p:sp>
      <p:pic>
        <p:nvPicPr>
          <p:cNvPr id="5" name="Picture 2">
            <a:extLst>
              <a:ext uri="{FF2B5EF4-FFF2-40B4-BE49-F238E27FC236}">
                <a16:creationId xmlns:a16="http://schemas.microsoft.com/office/drawing/2014/main" id="{9BF6ADC8-7141-411C-EF78-48358A234F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86657" y="1101685"/>
            <a:ext cx="5210066" cy="3337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a:extLst>
              <a:ext uri="{FF2B5EF4-FFF2-40B4-BE49-F238E27FC236}">
                <a16:creationId xmlns:a16="http://schemas.microsoft.com/office/drawing/2014/main" id="{721118ED-C9A5-4F44-C0B0-28179DA7BDBE}"/>
              </a:ext>
            </a:extLst>
          </p:cNvPr>
          <p:cNvSpPr>
            <a:spLocks noGrp="1"/>
          </p:cNvSpPr>
          <p:nvPr>
            <p:ph sz="quarter" idx="13"/>
          </p:nvPr>
        </p:nvSpPr>
        <p:spPr>
          <a:xfrm>
            <a:off x="147277" y="1040966"/>
            <a:ext cx="4213708" cy="3677137"/>
          </a:xfrm>
        </p:spPr>
        <p:txBody>
          <a:bodyPr>
            <a:normAutofit fontScale="85000" lnSpcReduction="20000"/>
          </a:bodyPr>
          <a:lstStyle/>
          <a:p>
            <a:pPr marL="0" marR="0" lvl="0"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400" b="0" i="0" u="none" strike="noStrike" kern="0" cap="none" spc="0" normalizeH="0" baseline="0" noProof="0" dirty="0">
                <a:ln>
                  <a:noFill/>
                </a:ln>
                <a:solidFill>
                  <a:srgbClr val="000000"/>
                </a:solidFill>
                <a:effectLst/>
                <a:uLnTx/>
                <a:uFillTx/>
                <a:latin typeface="Arial"/>
                <a:cs typeface="Arial"/>
                <a:sym typeface="Arial"/>
              </a:rPr>
              <a:t>Flash memory on motherboard contains firmware (a.k.a. </a:t>
            </a:r>
            <a:r>
              <a:rPr kumimoji="0" lang="en-US" sz="2400" b="0" i="0" u="none" strike="noStrike" kern="0" cap="none" spc="-300" normalizeH="0" baseline="0" noProof="0" dirty="0">
                <a:ln>
                  <a:noFill/>
                </a:ln>
                <a:solidFill>
                  <a:srgbClr val="000000"/>
                </a:solidFill>
                <a:effectLst/>
                <a:uLnTx/>
                <a:uFillTx/>
                <a:latin typeface="Arial"/>
                <a:cs typeface="Arial"/>
                <a:sym typeface="Arial"/>
              </a:rPr>
              <a:t>B I O </a:t>
            </a:r>
            <a:r>
              <a:rPr kumimoji="0" lang="en-US" sz="2400" b="0" i="0" u="none" strike="noStrike" kern="0" cap="none" spc="0" normalizeH="0" baseline="0" noProof="0" dirty="0">
                <a:ln>
                  <a:noFill/>
                </a:ln>
                <a:solidFill>
                  <a:srgbClr val="000000"/>
                </a:solidFill>
                <a:effectLst/>
                <a:uLnTx/>
                <a:uFillTx/>
                <a:latin typeface="Arial"/>
                <a:cs typeface="Arial"/>
                <a:sym typeface="Arial"/>
              </a:rPr>
              <a:t>S)</a:t>
            </a:r>
          </a:p>
          <a:p>
            <a:pPr marL="0" marR="0" lvl="0"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400" b="0" i="0" u="none" strike="noStrike" kern="0" cap="none" spc="0" normalizeH="0" baseline="0" noProof="0" dirty="0">
                <a:ln>
                  <a:noFill/>
                </a:ln>
                <a:solidFill>
                  <a:srgbClr val="000000"/>
                </a:solidFill>
                <a:effectLst/>
                <a:uLnTx/>
                <a:uFillTx/>
                <a:latin typeface="Arial"/>
                <a:cs typeface="Arial"/>
                <a:sym typeface="Arial"/>
              </a:rPr>
              <a:t>After pressing power button, </a:t>
            </a:r>
            <a:r>
              <a:rPr kumimoji="0" lang="en-US" sz="2400" b="0" i="0" u="none" strike="noStrike" kern="0" cap="none" spc="-300" normalizeH="0" baseline="0" noProof="0" dirty="0">
                <a:ln>
                  <a:noFill/>
                </a:ln>
                <a:solidFill>
                  <a:srgbClr val="000000"/>
                </a:solidFill>
                <a:effectLst/>
                <a:uLnTx/>
                <a:uFillTx/>
                <a:latin typeface="Arial"/>
                <a:cs typeface="Arial"/>
                <a:sym typeface="Arial"/>
              </a:rPr>
              <a:t>C P </a:t>
            </a:r>
            <a:r>
              <a:rPr kumimoji="0" lang="en-US" sz="2400" b="0" i="0" u="none" strike="noStrike" kern="0" cap="none" spc="0" normalizeH="0" baseline="0" noProof="0" dirty="0">
                <a:ln>
                  <a:noFill/>
                </a:ln>
                <a:solidFill>
                  <a:srgbClr val="000000"/>
                </a:solidFill>
                <a:effectLst/>
                <a:uLnTx/>
                <a:uFillTx/>
                <a:latin typeface="Arial"/>
                <a:cs typeface="Arial"/>
                <a:sym typeface="Arial"/>
              </a:rPr>
              <a:t>U executes </a:t>
            </a:r>
            <a:r>
              <a:rPr kumimoji="0" lang="en-US" sz="2400" b="0" i="0" u="none" strike="noStrike" kern="0" cap="none" spc="-300" normalizeH="0" baseline="0" noProof="0" dirty="0">
                <a:ln>
                  <a:noFill/>
                </a:ln>
                <a:solidFill>
                  <a:srgbClr val="000000"/>
                </a:solidFill>
                <a:effectLst/>
                <a:uLnTx/>
                <a:uFillTx/>
                <a:latin typeface="Arial"/>
                <a:cs typeface="Arial"/>
                <a:sym typeface="Arial"/>
              </a:rPr>
              <a:t>B I O </a:t>
            </a:r>
            <a:r>
              <a:rPr kumimoji="0" lang="en-US" sz="2400" b="0" i="0" u="none" strike="noStrike" kern="0" cap="none" spc="0" normalizeH="0" baseline="0" noProof="0" dirty="0">
                <a:ln>
                  <a:noFill/>
                </a:ln>
                <a:solidFill>
                  <a:srgbClr val="000000"/>
                </a:solidFill>
                <a:effectLst/>
                <a:uLnTx/>
                <a:uFillTx/>
                <a:latin typeface="Arial"/>
                <a:cs typeface="Arial"/>
                <a:sym typeface="Arial"/>
              </a:rPr>
              <a:t>S which</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a:cs typeface="Arial"/>
                <a:sym typeface="Arial"/>
              </a:rPr>
              <a:t>Initializes </a:t>
            </a:r>
            <a:r>
              <a:rPr kumimoji="0" lang="en-US" sz="2400" b="0" i="0" u="none" strike="noStrike" kern="0" cap="none" spc="-300" normalizeH="0" baseline="0" noProof="0" dirty="0">
                <a:ln>
                  <a:noFill/>
                </a:ln>
                <a:solidFill>
                  <a:srgbClr val="000000"/>
                </a:solidFill>
                <a:effectLst/>
                <a:uLnTx/>
                <a:uFillTx/>
                <a:latin typeface="Arial"/>
                <a:cs typeface="Arial"/>
                <a:sym typeface="Arial"/>
              </a:rPr>
              <a:t>R A </a:t>
            </a:r>
            <a:r>
              <a:rPr kumimoji="0" lang="en-US" sz="2400" b="0" i="0" u="none" strike="noStrike" kern="0" cap="none" spc="0" normalizeH="0" baseline="0" noProof="0" dirty="0">
                <a:ln>
                  <a:noFill/>
                </a:ln>
                <a:solidFill>
                  <a:srgbClr val="000000"/>
                </a:solidFill>
                <a:effectLst/>
                <a:uLnTx/>
                <a:uFillTx/>
                <a:latin typeface="Arial"/>
                <a:cs typeface="Arial"/>
                <a:sym typeface="Arial"/>
              </a:rPr>
              <a:t>M and other resources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a:cs typeface="Arial"/>
                <a:sym typeface="Arial"/>
              </a:rPr>
              <a:t>Scans </a:t>
            </a:r>
            <a:r>
              <a:rPr kumimoji="0" lang="en-US" sz="2400" b="0" i="0" u="none" strike="noStrike" kern="0" cap="none" spc="-300" normalizeH="0" baseline="0" noProof="0" dirty="0">
                <a:ln>
                  <a:noFill/>
                </a:ln>
                <a:solidFill>
                  <a:srgbClr val="000000"/>
                </a:solidFill>
                <a:effectLst/>
                <a:uLnTx/>
                <a:uFillTx/>
                <a:latin typeface="Arial"/>
                <a:cs typeface="Arial"/>
                <a:sym typeface="Arial"/>
              </a:rPr>
              <a:t>P C </a:t>
            </a:r>
            <a:r>
              <a:rPr kumimoji="0" lang="en-US" sz="2400" b="0" i="0" u="none" strike="noStrike" kern="0" cap="none" spc="0" normalizeH="0" baseline="0" noProof="0" dirty="0">
                <a:ln>
                  <a:noFill/>
                </a:ln>
                <a:solidFill>
                  <a:srgbClr val="000000"/>
                </a:solidFill>
                <a:effectLst/>
                <a:uLnTx/>
                <a:uFillTx/>
                <a:latin typeface="Arial"/>
                <a:cs typeface="Arial"/>
                <a:sym typeface="Arial"/>
              </a:rPr>
              <a:t>I/</a:t>
            </a:r>
            <a:r>
              <a:rPr kumimoji="0" lang="en-US" sz="2400" b="0" i="0" u="none" strike="noStrike" kern="0" cap="none" spc="-300" normalizeH="0" baseline="0" noProof="0" dirty="0">
                <a:ln>
                  <a:noFill/>
                </a:ln>
                <a:solidFill>
                  <a:srgbClr val="000000"/>
                </a:solidFill>
                <a:effectLst/>
                <a:uLnTx/>
                <a:uFillTx/>
                <a:latin typeface="Arial"/>
                <a:cs typeface="Arial"/>
                <a:sym typeface="Arial"/>
              </a:rPr>
              <a:t>P C I </a:t>
            </a:r>
            <a:r>
              <a:rPr kumimoji="0" lang="en-US" sz="2400" b="0" i="0" u="none" strike="noStrike" kern="0" cap="none" spc="0" normalizeH="0" baseline="0" noProof="0" dirty="0">
                <a:ln>
                  <a:noFill/>
                </a:ln>
                <a:solidFill>
                  <a:srgbClr val="000000"/>
                </a:solidFill>
                <a:effectLst/>
                <a:uLnTx/>
                <a:uFillTx/>
                <a:latin typeface="Arial"/>
                <a:cs typeface="Arial"/>
                <a:sym typeface="Arial"/>
              </a:rPr>
              <a:t>e buses and initializes devices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a:cs typeface="Arial"/>
                <a:sym typeface="Arial"/>
              </a:rPr>
              <a:t>Sets up the runtime firmware for critical services (e.g., low-level I/O) to be used by the system after booting</a:t>
            </a:r>
          </a:p>
          <a:p>
            <a:endParaRPr lang="en-US" dirty="0"/>
          </a:p>
        </p:txBody>
      </p:sp>
    </p:spTree>
    <p:extLst>
      <p:ext uri="{BB962C8B-B14F-4D97-AF65-F5344CB8AC3E}">
        <p14:creationId xmlns:p14="http://schemas.microsoft.com/office/powerpoint/2010/main" val="113776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592D2-AF86-B2A2-0C6B-44515E7D1CDF}"/>
              </a:ext>
            </a:extLst>
          </p:cNvPr>
          <p:cNvSpPr>
            <a:spLocks noGrp="1"/>
          </p:cNvSpPr>
          <p:nvPr>
            <p:ph type="title"/>
          </p:nvPr>
        </p:nvSpPr>
        <p:spPr>
          <a:xfrm>
            <a:off x="457200" y="180203"/>
            <a:ext cx="8229600" cy="809561"/>
          </a:xfrm>
        </p:spPr>
        <p:txBody>
          <a:bodyPr/>
          <a:lstStyle/>
          <a:p>
            <a:r>
              <a:rPr lang="en-US" dirty="0"/>
              <a:t>Operating System Types</a:t>
            </a:r>
          </a:p>
        </p:txBody>
      </p:sp>
      <p:sp>
        <p:nvSpPr>
          <p:cNvPr id="3" name="Content Placeholder 2">
            <a:extLst>
              <a:ext uri="{FF2B5EF4-FFF2-40B4-BE49-F238E27FC236}">
                <a16:creationId xmlns:a16="http://schemas.microsoft.com/office/drawing/2014/main" id="{6F7EA50A-6F5A-B680-5CD7-3461F5F4200F}"/>
              </a:ext>
            </a:extLst>
          </p:cNvPr>
          <p:cNvSpPr>
            <a:spLocks noGrp="1"/>
          </p:cNvSpPr>
          <p:nvPr>
            <p:ph sz="quarter" idx="13"/>
          </p:nvPr>
        </p:nvSpPr>
        <p:spPr>
          <a:xfrm>
            <a:off x="527539" y="1194585"/>
            <a:ext cx="8229600" cy="4673651"/>
          </a:xfrm>
        </p:spPr>
        <p:txBody>
          <a:bodyPr>
            <a:normAutofit/>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Mainframe Operating Systems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Server Operating Systems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Personal Computer Operating Systems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Smartphone and Handheld Computer Operating Systems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The Internet of Things (</a:t>
            </a:r>
            <a:r>
              <a:rPr kumimoji="0" lang="en-US" sz="2800" b="0" i="0" u="none" strike="noStrike" kern="0" cap="none" spc="-350" normalizeH="0" baseline="0" noProof="0" dirty="0">
                <a:ln>
                  <a:noFill/>
                </a:ln>
                <a:solidFill>
                  <a:srgbClr val="000000"/>
                </a:solidFill>
                <a:effectLst/>
                <a:uLnTx/>
                <a:uFillTx/>
                <a:latin typeface="Arial"/>
                <a:cs typeface="Arial"/>
                <a:sym typeface="Arial"/>
              </a:rPr>
              <a:t>I O </a:t>
            </a:r>
            <a:r>
              <a:rPr kumimoji="0" lang="en-US" sz="2800" b="0" i="0" u="none" strike="noStrike" kern="0" cap="none" spc="0" normalizeH="0" baseline="0" noProof="0" dirty="0">
                <a:ln>
                  <a:noFill/>
                </a:ln>
                <a:solidFill>
                  <a:srgbClr val="000000"/>
                </a:solidFill>
                <a:effectLst/>
                <a:uLnTx/>
                <a:uFillTx/>
                <a:latin typeface="Arial"/>
                <a:cs typeface="Arial"/>
                <a:sym typeface="Arial"/>
              </a:rPr>
              <a:t>T) and Embedded Operating Systems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Real-Time Operating Systems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Smart Card Operating Systems</a:t>
            </a:r>
          </a:p>
          <a:p>
            <a:endParaRPr lang="en-US" dirty="0"/>
          </a:p>
        </p:txBody>
      </p:sp>
    </p:spTree>
    <p:extLst>
      <p:ext uri="{BB962C8B-B14F-4D97-AF65-F5344CB8AC3E}">
        <p14:creationId xmlns:p14="http://schemas.microsoft.com/office/powerpoint/2010/main" val="42012438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26283-F708-7DF6-D7CF-9E60D2EB3066}"/>
              </a:ext>
            </a:extLst>
          </p:cNvPr>
          <p:cNvSpPr>
            <a:spLocks noGrp="1"/>
          </p:cNvSpPr>
          <p:nvPr>
            <p:ph type="title"/>
          </p:nvPr>
        </p:nvSpPr>
        <p:spPr>
          <a:xfrm>
            <a:off x="457200" y="215372"/>
            <a:ext cx="8229600" cy="739222"/>
          </a:xfrm>
        </p:spPr>
        <p:txBody>
          <a:bodyPr/>
          <a:lstStyle/>
          <a:p>
            <a:r>
              <a:rPr lang="en-US" dirty="0"/>
              <a:t>What is an Operating System</a:t>
            </a:r>
          </a:p>
        </p:txBody>
      </p:sp>
      <p:sp>
        <p:nvSpPr>
          <p:cNvPr id="3" name="Content Placeholder 2">
            <a:extLst>
              <a:ext uri="{FF2B5EF4-FFF2-40B4-BE49-F238E27FC236}">
                <a16:creationId xmlns:a16="http://schemas.microsoft.com/office/drawing/2014/main" id="{71EA3137-84EE-B039-0606-8520FD49F812}"/>
              </a:ext>
            </a:extLst>
          </p:cNvPr>
          <p:cNvSpPr>
            <a:spLocks noGrp="1"/>
          </p:cNvSpPr>
          <p:nvPr>
            <p:ph sz="quarter" idx="13"/>
          </p:nvPr>
        </p:nvSpPr>
        <p:spPr>
          <a:xfrm>
            <a:off x="457200" y="1365408"/>
            <a:ext cx="8229600" cy="4522926"/>
          </a:xfrm>
        </p:spPr>
        <p:txBody>
          <a:bodyPr>
            <a:normAutofit lnSpcReduction="100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Extended Machine</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Extending the hardware functionality</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Abstraction over hardware</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Hiding details from the programmer</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Resource Manager</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Protects simultaneous/unsafe usage of resources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Fair sharing of resources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Resource accounting/limiting</a:t>
            </a:r>
          </a:p>
          <a:p>
            <a:endParaRPr lang="en-US" dirty="0"/>
          </a:p>
        </p:txBody>
      </p:sp>
    </p:spTree>
    <p:extLst>
      <p:ext uri="{BB962C8B-B14F-4D97-AF65-F5344CB8AC3E}">
        <p14:creationId xmlns:p14="http://schemas.microsoft.com/office/powerpoint/2010/main" val="38733621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D9177-8697-6728-AC62-340CD55FC652}"/>
              </a:ext>
            </a:extLst>
          </p:cNvPr>
          <p:cNvSpPr>
            <a:spLocks noGrp="1"/>
          </p:cNvSpPr>
          <p:nvPr>
            <p:ph type="title"/>
          </p:nvPr>
        </p:nvSpPr>
        <p:spPr>
          <a:xfrm>
            <a:off x="457200" y="215372"/>
            <a:ext cx="8229600" cy="739222"/>
          </a:xfrm>
        </p:spPr>
        <p:txBody>
          <a:bodyPr/>
          <a:lstStyle/>
          <a:p>
            <a:r>
              <a:rPr lang="en-US" dirty="0"/>
              <a:t>Operating System Concepts</a:t>
            </a:r>
          </a:p>
        </p:txBody>
      </p:sp>
      <p:sp>
        <p:nvSpPr>
          <p:cNvPr id="3" name="Content Placeholder 2">
            <a:extLst>
              <a:ext uri="{FF2B5EF4-FFF2-40B4-BE49-F238E27FC236}">
                <a16:creationId xmlns:a16="http://schemas.microsoft.com/office/drawing/2014/main" id="{C53F5769-3395-B2B6-9D7E-9AFCA88C0B78}"/>
              </a:ext>
            </a:extLst>
          </p:cNvPr>
          <p:cNvSpPr>
            <a:spLocks noGrp="1"/>
          </p:cNvSpPr>
          <p:nvPr>
            <p:ph sz="quarter" idx="13"/>
          </p:nvPr>
        </p:nvSpPr>
        <p:spPr>
          <a:xfrm>
            <a:off x="457200" y="1356527"/>
            <a:ext cx="8229600" cy="4260502"/>
          </a:xfrm>
        </p:spPr>
        <p:txBody>
          <a:bodyPr>
            <a:normAutofit fontScale="92500" lnSpcReduction="200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300" normalizeH="0" baseline="0" noProof="0" dirty="0">
                <a:ln>
                  <a:noFill/>
                </a:ln>
                <a:solidFill>
                  <a:srgbClr val="000000"/>
                </a:solidFill>
                <a:effectLst/>
                <a:uLnTx/>
                <a:uFillTx/>
                <a:latin typeface="Arial"/>
                <a:cs typeface="Arial"/>
                <a:sym typeface="Arial"/>
              </a:rPr>
              <a:t>O </a:t>
            </a:r>
            <a:r>
              <a:rPr kumimoji="0" lang="en-US" sz="2800" b="0" i="0" u="none" strike="noStrike" kern="0" cap="none" spc="0" normalizeH="0" baseline="0" noProof="0" dirty="0">
                <a:ln>
                  <a:noFill/>
                </a:ln>
                <a:solidFill>
                  <a:srgbClr val="000000"/>
                </a:solidFill>
                <a:effectLst/>
                <a:uLnTx/>
                <a:uFillTx/>
                <a:latin typeface="Arial"/>
                <a:cs typeface="Arial"/>
                <a:sym typeface="Arial"/>
              </a:rPr>
              <a:t>S offers functionality through </a:t>
            </a:r>
            <a:r>
              <a:rPr kumimoji="0" lang="en-US" sz="2800" b="1" i="0" u="none" strike="noStrike" kern="0" cap="none" spc="0" normalizeH="0" baseline="0" noProof="0" dirty="0">
                <a:ln>
                  <a:noFill/>
                </a:ln>
                <a:solidFill>
                  <a:srgbClr val="000000"/>
                </a:solidFill>
                <a:effectLst/>
                <a:uLnTx/>
                <a:uFillTx/>
                <a:latin typeface="Arial"/>
                <a:cs typeface="Arial"/>
                <a:sym typeface="Arial"/>
              </a:rPr>
              <a:t>system calls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Groups of system calls implement </a:t>
            </a:r>
            <a:r>
              <a:rPr kumimoji="0" lang="en-US" sz="2800" b="1" i="0" u="none" strike="noStrike" kern="0" cap="none" spc="0" normalizeH="0" baseline="0" noProof="0" dirty="0">
                <a:ln>
                  <a:noFill/>
                </a:ln>
                <a:solidFill>
                  <a:srgbClr val="000000"/>
                </a:solidFill>
                <a:effectLst/>
                <a:uLnTx/>
                <a:uFillTx/>
                <a:latin typeface="Arial"/>
                <a:cs typeface="Arial"/>
                <a:sym typeface="Arial"/>
              </a:rPr>
              <a:t>services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File System Service</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Process Management Service</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1" i="0" u="none" strike="noStrike" kern="0" cap="none" spc="0" normalizeH="0" baseline="0" noProof="0" dirty="0">
                <a:ln>
                  <a:noFill/>
                </a:ln>
                <a:solidFill>
                  <a:srgbClr val="000000"/>
                </a:solidFill>
                <a:effectLst/>
                <a:uLnTx/>
                <a:uFillTx/>
                <a:latin typeface="Arial"/>
                <a:cs typeface="Arial"/>
                <a:sym typeface="Arial"/>
              </a:rPr>
              <a:t>Processes</a:t>
            </a:r>
            <a:r>
              <a:rPr kumimoji="0" lang="en-US" sz="2800" b="0" i="0" u="none" strike="noStrike" kern="0" cap="none" spc="0" normalizeH="0" baseline="0" noProof="0" dirty="0">
                <a:ln>
                  <a:noFill/>
                </a:ln>
                <a:solidFill>
                  <a:srgbClr val="000000"/>
                </a:solidFill>
                <a:effectLst/>
                <a:uLnTx/>
                <a:uFillTx/>
                <a:latin typeface="Arial"/>
                <a:cs typeface="Arial"/>
                <a:sym typeface="Arial"/>
              </a:rPr>
              <a:t> are user-level abstractions to execute a program on behalf of a user</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Each process has its own </a:t>
            </a:r>
            <a:r>
              <a:rPr kumimoji="0" lang="en-US" sz="2800" b="1" i="0" u="none" strike="noStrike" kern="0" cap="none" spc="0" normalizeH="0" baseline="0" noProof="0" dirty="0">
                <a:ln>
                  <a:noFill/>
                </a:ln>
                <a:solidFill>
                  <a:srgbClr val="000000"/>
                </a:solidFill>
                <a:effectLst/>
                <a:uLnTx/>
                <a:uFillTx/>
                <a:latin typeface="Arial"/>
                <a:cs typeface="Arial"/>
                <a:sym typeface="Arial"/>
              </a:rPr>
              <a:t>address space</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Data involved in this processing is retrieved from/stored in </a:t>
            </a:r>
            <a:r>
              <a:rPr kumimoji="0" lang="en-US" sz="2800" b="1" i="0" u="none" strike="noStrike" kern="0" cap="none" spc="0" normalizeH="0" baseline="0" noProof="0" dirty="0">
                <a:ln>
                  <a:noFill/>
                </a:ln>
                <a:solidFill>
                  <a:srgbClr val="000000"/>
                </a:solidFill>
                <a:effectLst/>
                <a:uLnTx/>
                <a:uFillTx/>
                <a:latin typeface="Arial"/>
                <a:cs typeface="Arial"/>
                <a:sym typeface="Arial"/>
              </a:rPr>
              <a:t>files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Files persist over processes</a:t>
            </a:r>
          </a:p>
          <a:p>
            <a:endParaRPr lang="en-US" dirty="0"/>
          </a:p>
        </p:txBody>
      </p:sp>
    </p:spTree>
    <p:extLst>
      <p:ext uri="{BB962C8B-B14F-4D97-AF65-F5344CB8AC3E}">
        <p14:creationId xmlns:p14="http://schemas.microsoft.com/office/powerpoint/2010/main" val="7081828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1013C-8F95-AD9D-99E5-68F5974B64E0}"/>
              </a:ext>
            </a:extLst>
          </p:cNvPr>
          <p:cNvSpPr>
            <a:spLocks noGrp="1"/>
          </p:cNvSpPr>
          <p:nvPr>
            <p:ph type="title"/>
          </p:nvPr>
        </p:nvSpPr>
        <p:spPr>
          <a:xfrm>
            <a:off x="457200" y="446483"/>
            <a:ext cx="8229600" cy="663860"/>
          </a:xfrm>
        </p:spPr>
        <p:txBody>
          <a:bodyPr/>
          <a:lstStyle/>
          <a:p>
            <a:r>
              <a:rPr lang="en-US" dirty="0"/>
              <a:t>Processes</a:t>
            </a:r>
          </a:p>
        </p:txBody>
      </p:sp>
      <p:sp>
        <p:nvSpPr>
          <p:cNvPr id="3" name="Content Placeholder 2">
            <a:extLst>
              <a:ext uri="{FF2B5EF4-FFF2-40B4-BE49-F238E27FC236}">
                <a16:creationId xmlns:a16="http://schemas.microsoft.com/office/drawing/2014/main" id="{9D9AFBC8-613F-EFC3-AEBA-CA57674227E5}"/>
              </a:ext>
            </a:extLst>
          </p:cNvPr>
          <p:cNvSpPr>
            <a:spLocks noGrp="1"/>
          </p:cNvSpPr>
          <p:nvPr>
            <p:ph sz="quarter" idx="13"/>
          </p:nvPr>
        </p:nvSpPr>
        <p:spPr>
          <a:xfrm>
            <a:off x="457200" y="1524253"/>
            <a:ext cx="8229600" cy="3809493"/>
          </a:xfrm>
        </p:spPr>
        <p:txBody>
          <a:bodyPr>
            <a:normAutofit/>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Key concept in all operating systems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Definition: a program in execution</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Process is associated with an address space</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Also associated with set of resources (registers, open files, alarms, etc.)</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Process can be thought of as a container </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Holds all information needed to run program</a:t>
            </a:r>
          </a:p>
          <a:p>
            <a:endParaRPr lang="en-US" dirty="0"/>
          </a:p>
        </p:txBody>
      </p:sp>
    </p:spTree>
    <p:extLst>
      <p:ext uri="{BB962C8B-B14F-4D97-AF65-F5344CB8AC3E}">
        <p14:creationId xmlns:p14="http://schemas.microsoft.com/office/powerpoint/2010/main" val="39339612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E47E6-85ED-A575-048B-0F1846DAA49A}"/>
              </a:ext>
            </a:extLst>
          </p:cNvPr>
          <p:cNvSpPr>
            <a:spLocks noGrp="1"/>
          </p:cNvSpPr>
          <p:nvPr>
            <p:ph type="title"/>
          </p:nvPr>
        </p:nvSpPr>
        <p:spPr>
          <a:xfrm>
            <a:off x="457200" y="215372"/>
            <a:ext cx="8229600" cy="604678"/>
          </a:xfrm>
        </p:spPr>
        <p:txBody>
          <a:bodyPr/>
          <a:lstStyle/>
          <a:p>
            <a:r>
              <a:rPr lang="en-US" dirty="0"/>
              <a:t>Processes</a:t>
            </a:r>
          </a:p>
        </p:txBody>
      </p:sp>
      <p:sp>
        <p:nvSpPr>
          <p:cNvPr id="3" name="Content Placeholder 2">
            <a:extLst>
              <a:ext uri="{FF2B5EF4-FFF2-40B4-BE49-F238E27FC236}">
                <a16:creationId xmlns:a16="http://schemas.microsoft.com/office/drawing/2014/main" id="{9C69934F-0D70-C2E0-FAEC-6F2C5CD10D73}"/>
              </a:ext>
            </a:extLst>
          </p:cNvPr>
          <p:cNvSpPr>
            <a:spLocks noGrp="1"/>
          </p:cNvSpPr>
          <p:nvPr>
            <p:ph sz="quarter" idx="13"/>
          </p:nvPr>
        </p:nvSpPr>
        <p:spPr>
          <a:xfrm>
            <a:off x="226088" y="837049"/>
            <a:ext cx="4788040" cy="4492781"/>
          </a:xfrm>
        </p:spPr>
        <p:txBody>
          <a:bodyPr>
            <a:normAutofit/>
          </a:bodyPr>
          <a:lstStyle/>
          <a:p>
            <a:pPr marL="342900" marR="0" lvl="0"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Layout affected by:</a:t>
            </a:r>
          </a:p>
          <a:p>
            <a:pPr marL="829818" marR="0" lvl="1"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Architecture</a:t>
            </a:r>
          </a:p>
          <a:p>
            <a:pPr marL="829818" marR="0" lvl="1"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0" i="0" u="none" strike="noStrike" kern="0" cap="none" spc="-30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O </a:t>
            </a: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S</a:t>
            </a:r>
          </a:p>
          <a:p>
            <a:pPr marL="829818" marR="0" lvl="1"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Program</a:t>
            </a:r>
          </a:p>
          <a:p>
            <a:pPr marL="342900" marR="0" lvl="0"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1"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Very</a:t>
            </a: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 basic layout:</a:t>
            </a:r>
          </a:p>
          <a:p>
            <a:pPr marL="829818" marR="0" lvl="1"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Stack: Active call data</a:t>
            </a:r>
          </a:p>
          <a:p>
            <a:pPr marL="829818" marR="0" lvl="1"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Data: Program variables </a:t>
            </a:r>
          </a:p>
          <a:p>
            <a:pPr marL="829818" marR="0" lvl="1"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Text: Program code</a:t>
            </a:r>
          </a:p>
          <a:p>
            <a:endParaRPr lang="en-US" dirty="0"/>
          </a:p>
        </p:txBody>
      </p:sp>
      <p:pic>
        <p:nvPicPr>
          <p:cNvPr id="5" name="Picture 4" descr="A layout shows the interaction between the text, data, and stack. The layers from top to bottom are as follows: stack; gap; data; text. The data in stack is F F F F and that in text is 0 0 0 0. The gap between stack and data is labeled address space.">
            <a:extLst>
              <a:ext uri="{FF2B5EF4-FFF2-40B4-BE49-F238E27FC236}">
                <a16:creationId xmlns:a16="http://schemas.microsoft.com/office/drawing/2014/main" id="{05D151BA-4CDE-46B2-2CD9-A7E550B836F9}"/>
              </a:ext>
            </a:extLst>
          </p:cNvPr>
          <p:cNvPicPr>
            <a:picLocks noChangeAspect="1"/>
          </p:cNvPicPr>
          <p:nvPr/>
        </p:nvPicPr>
        <p:blipFill>
          <a:blip r:embed="rId2"/>
          <a:stretch>
            <a:fillRect/>
          </a:stretch>
        </p:blipFill>
        <p:spPr>
          <a:xfrm>
            <a:off x="4919169" y="820049"/>
            <a:ext cx="3767631" cy="4593687"/>
          </a:xfrm>
          <a:prstGeom prst="rect">
            <a:avLst/>
          </a:prstGeom>
        </p:spPr>
      </p:pic>
      <p:sp>
        <p:nvSpPr>
          <p:cNvPr id="4" name="TextBox 3">
            <a:extLst>
              <a:ext uri="{FF2B5EF4-FFF2-40B4-BE49-F238E27FC236}">
                <a16:creationId xmlns:a16="http://schemas.microsoft.com/office/drawing/2014/main" id="{4D336ADB-75C6-17BA-1118-DFAD705F1A57}"/>
              </a:ext>
            </a:extLst>
          </p:cNvPr>
          <p:cNvSpPr txBox="1"/>
          <p:nvPr/>
        </p:nvSpPr>
        <p:spPr>
          <a:xfrm>
            <a:off x="457200" y="5536289"/>
            <a:ext cx="4963885" cy="830997"/>
          </a:xfrm>
          <a:prstGeom prst="rect">
            <a:avLst/>
          </a:prstGeom>
          <a:noFill/>
          <a:ln>
            <a:solidFill>
              <a:schemeClr val="accent1"/>
            </a:solidFill>
          </a:ln>
        </p:spPr>
        <p:txBody>
          <a:bodyPr wrap="square" rtlCol="0">
            <a:spAutoFit/>
          </a:bodyPr>
          <a:lstStyle/>
          <a:p>
            <a:r>
              <a:rPr lang="en-US" sz="1600" dirty="0"/>
              <a:t>Try it: </a:t>
            </a:r>
          </a:p>
          <a:p>
            <a:r>
              <a:rPr lang="en-US" sz="1600" dirty="0"/>
              <a:t>Linux : </a:t>
            </a:r>
            <a:r>
              <a:rPr lang="en-US" sz="1600" dirty="0" err="1"/>
              <a:t>readelf</a:t>
            </a:r>
            <a:r>
              <a:rPr lang="en-US" sz="1600" dirty="0"/>
              <a:t> –S &lt;program name&gt;</a:t>
            </a:r>
          </a:p>
          <a:p>
            <a:r>
              <a:rPr lang="en-US" sz="1600" dirty="0"/>
              <a:t>MAC  : </a:t>
            </a:r>
            <a:r>
              <a:rPr lang="en-US" sz="1600" dirty="0" err="1"/>
              <a:t>otool</a:t>
            </a:r>
            <a:r>
              <a:rPr lang="en-US" sz="1600" dirty="0"/>
              <a:t> –l &lt;program name&gt;</a:t>
            </a:r>
          </a:p>
        </p:txBody>
      </p:sp>
    </p:spTree>
    <p:extLst>
      <p:ext uri="{BB962C8B-B14F-4D97-AF65-F5344CB8AC3E}">
        <p14:creationId xmlns:p14="http://schemas.microsoft.com/office/powerpoint/2010/main" val="30927725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33839"/>
            <a:ext cx="8229600" cy="559572"/>
          </a:xfrm>
        </p:spPr>
        <p:txBody>
          <a:bodyPr lIns="0" tIns="18000" rIns="0" bIns="18000" anchor="ctr">
            <a:spAutoFit/>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Components of a Modern Computer </a:t>
            </a:r>
            <a:endParaRPr lang="en-US" dirty="0"/>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0" y="1043996"/>
            <a:ext cx="8232775" cy="405683"/>
          </a:xfrm>
        </p:spPr>
        <p:txBody>
          <a:bodyPr lIns="0" tIns="18000" rIns="0" bIns="18000" anchor="ctr">
            <a:spAutoFit/>
          </a:bodyPr>
          <a:lstStyle/>
          <a:p>
            <a:pPr marL="101600" indent="-101600">
              <a:buNone/>
            </a:pPr>
            <a:r>
              <a:rPr lang="en-US" sz="2400" dirty="0"/>
              <a:t>Where the operating system fits in.</a:t>
            </a:r>
          </a:p>
        </p:txBody>
      </p:sp>
      <p:pic>
        <p:nvPicPr>
          <p:cNvPr id="4" name="Picture 3" descr="The figure illustrates a schematic where the operating system fits in.&#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tretch>
            <a:fillRect/>
          </a:stretch>
        </p:blipFill>
        <p:spPr>
          <a:xfrm>
            <a:off x="625988" y="1767903"/>
            <a:ext cx="7892025" cy="4367217"/>
          </a:xfrm>
          <a:prstGeom prst="rect">
            <a:avLst/>
          </a:prstGeom>
        </p:spPr>
      </p:pic>
    </p:spTree>
    <p:extLst>
      <p:ext uri="{BB962C8B-B14F-4D97-AF65-F5344CB8AC3E}">
        <p14:creationId xmlns:p14="http://schemas.microsoft.com/office/powerpoint/2010/main" val="1045314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D936D-5C3D-5C76-F9C5-29BCC24CC0C1}"/>
              </a:ext>
            </a:extLst>
          </p:cNvPr>
          <p:cNvSpPr>
            <a:spLocks noGrp="1"/>
          </p:cNvSpPr>
          <p:nvPr>
            <p:ph type="title"/>
          </p:nvPr>
        </p:nvSpPr>
        <p:spPr>
          <a:xfrm>
            <a:off x="457200" y="215372"/>
            <a:ext cx="8229600" cy="558351"/>
          </a:xfrm>
        </p:spPr>
        <p:txBody>
          <a:bodyPr/>
          <a:lstStyle/>
          <a:p>
            <a:r>
              <a:rPr lang="en-US" dirty="0"/>
              <a:t>Processes</a:t>
            </a:r>
          </a:p>
        </p:txBody>
      </p:sp>
      <p:sp>
        <p:nvSpPr>
          <p:cNvPr id="3" name="Content Placeholder 2">
            <a:extLst>
              <a:ext uri="{FF2B5EF4-FFF2-40B4-BE49-F238E27FC236}">
                <a16:creationId xmlns:a16="http://schemas.microsoft.com/office/drawing/2014/main" id="{FE9BE359-4F59-B13E-6313-B631546EAF56}"/>
              </a:ext>
            </a:extLst>
          </p:cNvPr>
          <p:cNvSpPr>
            <a:spLocks noGrp="1"/>
          </p:cNvSpPr>
          <p:nvPr>
            <p:ph sz="quarter" idx="13"/>
          </p:nvPr>
        </p:nvSpPr>
        <p:spPr>
          <a:xfrm>
            <a:off x="457200" y="880575"/>
            <a:ext cx="8229600" cy="2445429"/>
          </a:xfrm>
        </p:spPr>
        <p:txBody>
          <a:bodyPr>
            <a:normAutofit fontScale="62500" lnSpcReduction="20000"/>
          </a:bodyPr>
          <a:lstStyle/>
          <a:p>
            <a:pPr marL="342900" marR="0" lvl="0" indent="-342900" algn="l" defTabSz="914400" rtl="0" eaLnBrk="1" fontAlgn="auto" latinLnBrk="0" hangingPunct="1">
              <a:lnSpc>
                <a:spcPct val="100000"/>
              </a:lnSpc>
              <a:spcBef>
                <a:spcPts val="15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Information about process is kept in the </a:t>
            </a:r>
            <a:r>
              <a:rPr kumimoji="0" lang="en-US" sz="2800" b="0" i="0" u="none" strike="noStrike" kern="0" cap="none" spc="-350" normalizeH="0" baseline="0" noProof="0" dirty="0">
                <a:ln>
                  <a:noFill/>
                </a:ln>
                <a:solidFill>
                  <a:srgbClr val="000000"/>
                </a:solidFill>
                <a:effectLst/>
                <a:uLnTx/>
                <a:uFillTx/>
                <a:latin typeface="Arial"/>
                <a:cs typeface="Arial"/>
                <a:sym typeface="Arial"/>
              </a:rPr>
              <a:t>O </a:t>
            </a:r>
            <a:r>
              <a:rPr kumimoji="0" lang="en-US" sz="2800" b="0" i="0" u="none" strike="noStrike" kern="0" cap="none" spc="0" normalizeH="0" baseline="0" noProof="0" dirty="0">
                <a:ln>
                  <a:noFill/>
                </a:ln>
                <a:solidFill>
                  <a:srgbClr val="000000"/>
                </a:solidFill>
                <a:effectLst/>
                <a:uLnTx/>
                <a:uFillTx/>
                <a:latin typeface="Arial"/>
                <a:cs typeface="Arial"/>
                <a:sym typeface="Arial"/>
              </a:rPr>
              <a:t>S’ process table</a:t>
            </a:r>
          </a:p>
          <a:p>
            <a:pPr marL="342900" marR="0" lvl="0" indent="-342900" algn="l" defTabSz="914400" rtl="0" eaLnBrk="1" fontAlgn="auto" latinLnBrk="0" hangingPunct="1">
              <a:lnSpc>
                <a:spcPct val="100000"/>
              </a:lnSpc>
              <a:spcBef>
                <a:spcPts val="1500"/>
              </a:spcBef>
              <a:spcAft>
                <a:spcPts val="0"/>
              </a:spcAft>
              <a:buClr>
                <a:srgbClr val="007FA3"/>
              </a:buClr>
              <a:buSzPct val="100000"/>
              <a:buFont typeface="Arial"/>
              <a:buChar char="•"/>
              <a:tabLst/>
              <a:defRPr/>
            </a:pPr>
            <a:r>
              <a:rPr lang="en-US" sz="2800" dirty="0">
                <a:solidFill>
                  <a:srgbClr val="000000"/>
                </a:solidFill>
              </a:rPr>
              <a:t>Process Management</a:t>
            </a:r>
          </a:p>
          <a:p>
            <a:pPr marL="829818" lvl="1" indent="-342900">
              <a:spcBef>
                <a:spcPts val="1500"/>
              </a:spcBef>
              <a:buFont typeface="Arial"/>
              <a:buChar char="•"/>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Operations such as creating, terminating, pausing and resuming a processes</a:t>
            </a:r>
          </a:p>
          <a:p>
            <a:pPr marL="342900" indent="-342900">
              <a:defRPr/>
            </a:pPr>
            <a:r>
              <a:rPr lang="en-US" sz="2800" dirty="0">
                <a:solidFill>
                  <a:srgbClr val="000000"/>
                </a:solidFill>
              </a:rPr>
              <a:t>One process can create another process</a:t>
            </a:r>
          </a:p>
          <a:p>
            <a:pPr marL="486918" marR="0" lvl="1" indent="0" algn="l" defTabSz="914400" rtl="0" eaLnBrk="1" fontAlgn="auto" latinLnBrk="0" hangingPunct="1">
              <a:lnSpc>
                <a:spcPct val="100000"/>
              </a:lnSpc>
              <a:spcBef>
                <a:spcPts val="600"/>
              </a:spcBef>
              <a:spcAft>
                <a:spcPts val="0"/>
              </a:spcAft>
              <a:buClr>
                <a:srgbClr val="007FA3"/>
              </a:buClr>
              <a:buSzPts val="1800"/>
              <a:buFont typeface="Arial"/>
              <a:buNone/>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Known as a child process</a:t>
            </a:r>
          </a:p>
          <a:p>
            <a:pPr marL="486918" marR="0" lvl="1" indent="0" algn="l" defTabSz="914400" rtl="0" eaLnBrk="1" fontAlgn="auto" latinLnBrk="0" hangingPunct="1">
              <a:lnSpc>
                <a:spcPct val="100000"/>
              </a:lnSpc>
              <a:spcBef>
                <a:spcPts val="600"/>
              </a:spcBef>
              <a:spcAft>
                <a:spcPts val="0"/>
              </a:spcAft>
              <a:buClr>
                <a:srgbClr val="007FA3"/>
              </a:buClr>
              <a:buSzPts val="1800"/>
              <a:buFont typeface="Arial"/>
              <a:buNone/>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Creates a hierarchy (or “tree”) of processes</a:t>
            </a:r>
          </a:p>
          <a:p>
            <a:pPr marL="829818" lvl="1" indent="-342900">
              <a:defRPr/>
            </a:pPr>
            <a:endParaRPr kumimoji="0" lang="en-US" sz="2800" b="0" i="0" u="none" strike="noStrike" kern="0" cap="none" spc="0" normalizeH="0" baseline="0" noProof="0" dirty="0">
              <a:ln>
                <a:noFill/>
              </a:ln>
              <a:solidFill>
                <a:srgbClr val="000000"/>
              </a:solidFill>
              <a:effectLst/>
              <a:uLnTx/>
              <a:uFillTx/>
              <a:latin typeface="Arial"/>
              <a:cs typeface="Arial"/>
              <a:sym typeface="Arial"/>
            </a:endParaRPr>
          </a:p>
          <a:p>
            <a:pPr marL="829818" lvl="1" indent="-342900">
              <a:spcBef>
                <a:spcPts val="1500"/>
              </a:spcBef>
              <a:buFont typeface="Arial"/>
              <a:buChar char="•"/>
              <a:defRPr/>
            </a:pPr>
            <a:endParaRPr kumimoji="0" lang="en-US" sz="2800" b="0" i="0" u="none" strike="noStrike" kern="0" cap="none" spc="0" normalizeH="0" baseline="0" noProof="0" dirty="0">
              <a:ln>
                <a:noFill/>
              </a:ln>
              <a:solidFill>
                <a:srgbClr val="000000"/>
              </a:solidFill>
              <a:effectLst/>
              <a:uLnTx/>
              <a:uFillTx/>
              <a:latin typeface="Arial"/>
              <a:cs typeface="Arial"/>
              <a:sym typeface="Arial"/>
            </a:endParaRPr>
          </a:p>
        </p:txBody>
      </p:sp>
      <p:pic>
        <p:nvPicPr>
          <p:cNvPr id="5" name="Picture 4">
            <a:extLst>
              <a:ext uri="{FF2B5EF4-FFF2-40B4-BE49-F238E27FC236}">
                <a16:creationId xmlns:a16="http://schemas.microsoft.com/office/drawing/2014/main" id="{02642074-406F-5547-B008-F31C5AE56D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4363" y="3326004"/>
            <a:ext cx="5532437" cy="289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405007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60375" y="213335"/>
            <a:ext cx="8229600" cy="590349"/>
          </a:xfrm>
        </p:spPr>
        <p:txBody>
          <a:bodyPr lIns="0" tIns="18000" rIns="0" bIns="18000" anchor="ctr">
            <a:spAutoFit/>
          </a:bodyPr>
          <a:lstStyle/>
          <a:p>
            <a:r>
              <a:rPr lang="en-US" dirty="0"/>
              <a:t>Processes</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60375" y="919166"/>
            <a:ext cx="8232775" cy="651905"/>
          </a:xfrm>
        </p:spPr>
        <p:txBody>
          <a:bodyPr lIns="0" tIns="18000" rIns="0" bIns="18000" anchor="ctr">
            <a:spAutoFit/>
          </a:bodyPr>
          <a:lstStyle/>
          <a:p>
            <a:pPr marL="0" indent="0">
              <a:buNone/>
            </a:pPr>
            <a:r>
              <a:rPr lang="en-US" sz="2000" dirty="0"/>
              <a:t>A process tree. Process </a:t>
            </a:r>
            <a:r>
              <a:rPr lang="en-US" sz="2000" i="1" dirty="0"/>
              <a:t>A</a:t>
            </a:r>
            <a:r>
              <a:rPr lang="en-US" sz="2000" dirty="0"/>
              <a:t> created two child processes, </a:t>
            </a:r>
            <a:r>
              <a:rPr lang="en-US" sz="2000" i="1" dirty="0"/>
              <a:t>B</a:t>
            </a:r>
            <a:r>
              <a:rPr lang="en-US" sz="2000" dirty="0"/>
              <a:t> and </a:t>
            </a:r>
            <a:r>
              <a:rPr lang="en-US" sz="2000" i="1" dirty="0"/>
              <a:t>C</a:t>
            </a:r>
            <a:r>
              <a:rPr lang="en-US" sz="2000" dirty="0"/>
              <a:t>. Process </a:t>
            </a:r>
            <a:r>
              <a:rPr lang="en-US" sz="2000" i="1" dirty="0"/>
              <a:t>B</a:t>
            </a:r>
            <a:r>
              <a:rPr lang="en-US" sz="2000" dirty="0"/>
              <a:t> created three child processes, </a:t>
            </a:r>
            <a:r>
              <a:rPr lang="en-US" sz="2000" i="1" dirty="0"/>
              <a:t>D</a:t>
            </a:r>
            <a:r>
              <a:rPr lang="en-US" sz="2000" dirty="0"/>
              <a:t>,</a:t>
            </a:r>
            <a:r>
              <a:rPr lang="en-US" sz="2000" i="1" dirty="0"/>
              <a:t> E</a:t>
            </a:r>
            <a:r>
              <a:rPr lang="en-US" sz="2000" dirty="0"/>
              <a:t>, and </a:t>
            </a:r>
            <a:r>
              <a:rPr lang="en-US" sz="2000" i="1" dirty="0"/>
              <a:t>F</a:t>
            </a:r>
            <a:r>
              <a:rPr lang="en-US" sz="2000" dirty="0"/>
              <a:t>.</a:t>
            </a:r>
          </a:p>
        </p:txBody>
      </p:sp>
      <p:pic>
        <p:nvPicPr>
          <p:cNvPr id="4" name="Picture 3" descr="The figure illustrates a process tree in the operating system.&#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2019718" y="1686553"/>
            <a:ext cx="3059263" cy="2246757"/>
          </a:xfrm>
          <a:prstGeom prst="rect">
            <a:avLst/>
          </a:prstGeom>
        </p:spPr>
      </p:pic>
      <p:sp>
        <p:nvSpPr>
          <p:cNvPr id="3" name="Content Placeholder 2">
            <a:extLst>
              <a:ext uri="{FF2B5EF4-FFF2-40B4-BE49-F238E27FC236}">
                <a16:creationId xmlns:a16="http://schemas.microsoft.com/office/drawing/2014/main" id="{6D1A0E72-763A-72B7-5E6C-2C9896665520}"/>
              </a:ext>
            </a:extLst>
          </p:cNvPr>
          <p:cNvSpPr>
            <a:spLocks noGrp="1"/>
          </p:cNvSpPr>
          <p:nvPr/>
        </p:nvSpPr>
        <p:spPr>
          <a:xfrm>
            <a:off x="460375" y="4040215"/>
            <a:ext cx="7882932" cy="1375180"/>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spcBef>
                <a:spcPts val="600"/>
              </a:spcBef>
              <a:buNone/>
            </a:pPr>
            <a:r>
              <a:rPr lang="en-US" sz="1800" dirty="0"/>
              <a:t>Processes are “owned” by a user, identified by a </a:t>
            </a:r>
            <a:r>
              <a:rPr lang="en-US" sz="1800" spc="-300" dirty="0"/>
              <a:t>U I </a:t>
            </a:r>
            <a:r>
              <a:rPr lang="en-US" sz="1800" dirty="0"/>
              <a:t>D. </a:t>
            </a:r>
          </a:p>
          <a:p>
            <a:pPr marL="342900" indent="-342900">
              <a:spcBef>
                <a:spcPts val="600"/>
              </a:spcBef>
            </a:pPr>
            <a:r>
              <a:rPr lang="en-US" sz="1800" dirty="0"/>
              <a:t>Every process typically has the </a:t>
            </a:r>
            <a:r>
              <a:rPr lang="en-US" sz="1800" spc="-300" dirty="0"/>
              <a:t>U I </a:t>
            </a:r>
            <a:r>
              <a:rPr lang="en-US" sz="1800" dirty="0"/>
              <a:t>D of the user who started it</a:t>
            </a:r>
          </a:p>
          <a:p>
            <a:pPr marL="342900" indent="-342900">
              <a:spcBef>
                <a:spcPts val="600"/>
              </a:spcBef>
            </a:pPr>
            <a:r>
              <a:rPr lang="en-US" sz="1800" dirty="0"/>
              <a:t>On </a:t>
            </a:r>
            <a:r>
              <a:rPr lang="en-US" sz="1800" spc="-300" dirty="0"/>
              <a:t>U N I </a:t>
            </a:r>
            <a:r>
              <a:rPr lang="en-US" sz="1800" dirty="0"/>
              <a:t>X, a child process has the same </a:t>
            </a:r>
            <a:r>
              <a:rPr lang="en-US" sz="1800" spc="-300" dirty="0"/>
              <a:t>U I </a:t>
            </a:r>
            <a:r>
              <a:rPr lang="en-US" sz="1800" dirty="0"/>
              <a:t>D as its parent process</a:t>
            </a:r>
          </a:p>
          <a:p>
            <a:pPr marL="342900" indent="-342900">
              <a:spcBef>
                <a:spcPts val="600"/>
              </a:spcBef>
            </a:pPr>
            <a:r>
              <a:rPr lang="en-US" sz="1800" dirty="0"/>
              <a:t>Users can be members of groups, identified by a </a:t>
            </a:r>
            <a:r>
              <a:rPr lang="en-US" sz="1800" spc="-300" dirty="0"/>
              <a:t>G U I </a:t>
            </a:r>
            <a:r>
              <a:rPr lang="en-US" sz="1800" dirty="0"/>
              <a:t>D</a:t>
            </a:r>
          </a:p>
        </p:txBody>
      </p:sp>
      <p:sp>
        <p:nvSpPr>
          <p:cNvPr id="6" name="TextBox 5">
            <a:extLst>
              <a:ext uri="{FF2B5EF4-FFF2-40B4-BE49-F238E27FC236}">
                <a16:creationId xmlns:a16="http://schemas.microsoft.com/office/drawing/2014/main" id="{51AB706F-5688-A59E-A237-543FF06F0F5D}"/>
              </a:ext>
            </a:extLst>
          </p:cNvPr>
          <p:cNvSpPr txBox="1"/>
          <p:nvPr/>
        </p:nvSpPr>
        <p:spPr>
          <a:xfrm>
            <a:off x="894302" y="5582266"/>
            <a:ext cx="5908432" cy="738664"/>
          </a:xfrm>
          <a:prstGeom prst="rect">
            <a:avLst/>
          </a:prstGeom>
          <a:noFill/>
          <a:ln>
            <a:solidFill>
              <a:schemeClr val="accent1"/>
            </a:solidFill>
          </a:ln>
        </p:spPr>
        <p:txBody>
          <a:bodyPr wrap="square" rtlCol="0">
            <a:spAutoFit/>
          </a:bodyPr>
          <a:lstStyle/>
          <a:p>
            <a:r>
              <a:rPr lang="en-US" dirty="0"/>
              <a:t>Try it:</a:t>
            </a:r>
          </a:p>
          <a:p>
            <a:r>
              <a:rPr lang="en-US" dirty="0"/>
              <a:t>Linux : </a:t>
            </a:r>
            <a:r>
              <a:rPr lang="en-US" dirty="0" err="1"/>
              <a:t>pstree</a:t>
            </a:r>
            <a:endParaRPr lang="en-US" dirty="0"/>
          </a:p>
          <a:p>
            <a:r>
              <a:rPr lang="en-US" dirty="0"/>
              <a:t>MAC : Applications &gt; Utilities &gt; Activity Monitor or type “top”</a:t>
            </a:r>
          </a:p>
        </p:txBody>
      </p:sp>
    </p:spTree>
    <p:extLst>
      <p:ext uri="{BB962C8B-B14F-4D97-AF65-F5344CB8AC3E}">
        <p14:creationId xmlns:p14="http://schemas.microsoft.com/office/powerpoint/2010/main" val="6115160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38681-3CD1-FCB2-67C2-800E3BC2DD3C}"/>
              </a:ext>
            </a:extLst>
          </p:cNvPr>
          <p:cNvSpPr>
            <a:spLocks noGrp="1"/>
          </p:cNvSpPr>
          <p:nvPr>
            <p:ph type="title"/>
          </p:nvPr>
        </p:nvSpPr>
        <p:spPr>
          <a:xfrm>
            <a:off x="457200" y="215371"/>
            <a:ext cx="8229600" cy="688981"/>
          </a:xfrm>
        </p:spPr>
        <p:txBody>
          <a:bodyPr/>
          <a:lstStyle/>
          <a:p>
            <a:r>
              <a:rPr lang="en-US" dirty="0"/>
              <a:t>Files</a:t>
            </a:r>
          </a:p>
        </p:txBody>
      </p:sp>
      <p:sp>
        <p:nvSpPr>
          <p:cNvPr id="3" name="Content Placeholder 2">
            <a:extLst>
              <a:ext uri="{FF2B5EF4-FFF2-40B4-BE49-F238E27FC236}">
                <a16:creationId xmlns:a16="http://schemas.microsoft.com/office/drawing/2014/main" id="{DB4AF6B9-969A-DF62-DF00-461BB19BA2C8}"/>
              </a:ext>
            </a:extLst>
          </p:cNvPr>
          <p:cNvSpPr>
            <a:spLocks noGrp="1"/>
          </p:cNvSpPr>
          <p:nvPr>
            <p:ph sz="quarter" idx="13"/>
          </p:nvPr>
        </p:nvSpPr>
        <p:spPr>
          <a:xfrm>
            <a:off x="457200" y="984738"/>
            <a:ext cx="8229600" cy="5144757"/>
          </a:xfrm>
        </p:spPr>
        <p:txBody>
          <a:bodyPr>
            <a:normAutofit/>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File: abstraction of (possibly) real storage device (e.g., disk)</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You can read and write data from/to file by providing a position and an amount of data to transfer</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Files are maintained in </a:t>
            </a:r>
            <a:r>
              <a:rPr kumimoji="0" lang="en-US" sz="2800" b="1"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directories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A directory keeps an identifier for each file it contains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A directory is a file by itself</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The </a:t>
            </a:r>
            <a:r>
              <a:rPr kumimoji="0" lang="en-US" sz="2800" b="0" i="0" u="none" strike="noStrike" kern="0" cap="none" spc="-30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U N I </a:t>
            </a: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X philosophy: </a:t>
            </a:r>
            <a:r>
              <a:rPr kumimoji="0" lang="en-US" sz="2800" b="0" i="1"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“Everything is a file”</a:t>
            </a: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a:t>
            </a:r>
          </a:p>
          <a:p>
            <a:endParaRPr lang="en-US" dirty="0"/>
          </a:p>
        </p:txBody>
      </p:sp>
    </p:spTree>
    <p:extLst>
      <p:ext uri="{BB962C8B-B14F-4D97-AF65-F5344CB8AC3E}">
        <p14:creationId xmlns:p14="http://schemas.microsoft.com/office/powerpoint/2010/main" val="26282641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DE23D-D403-83FC-8080-BBCE9376C6FD}"/>
              </a:ext>
            </a:extLst>
          </p:cNvPr>
          <p:cNvSpPr>
            <a:spLocks noGrp="1"/>
          </p:cNvSpPr>
          <p:nvPr>
            <p:ph type="title"/>
          </p:nvPr>
        </p:nvSpPr>
        <p:spPr>
          <a:xfrm>
            <a:off x="457200" y="215372"/>
            <a:ext cx="8229600" cy="658836"/>
          </a:xfrm>
        </p:spPr>
        <p:txBody>
          <a:bodyPr/>
          <a:lstStyle/>
          <a:p>
            <a:r>
              <a:rPr lang="en-US" dirty="0"/>
              <a:t>Files</a:t>
            </a:r>
          </a:p>
        </p:txBody>
      </p:sp>
      <p:sp>
        <p:nvSpPr>
          <p:cNvPr id="3" name="Content Placeholder 2">
            <a:extLst>
              <a:ext uri="{FF2B5EF4-FFF2-40B4-BE49-F238E27FC236}">
                <a16:creationId xmlns:a16="http://schemas.microsoft.com/office/drawing/2014/main" id="{CB762F51-6C75-1FEF-CABD-8F6B89568170}"/>
              </a:ext>
            </a:extLst>
          </p:cNvPr>
          <p:cNvSpPr>
            <a:spLocks noGrp="1"/>
          </p:cNvSpPr>
          <p:nvPr>
            <p:ph sz="quarter" idx="13"/>
          </p:nvPr>
        </p:nvSpPr>
        <p:spPr>
          <a:xfrm>
            <a:off x="457200" y="1081399"/>
            <a:ext cx="8229600" cy="5128482"/>
          </a:xfrm>
        </p:spPr>
        <p:txBody>
          <a:bodyPr>
            <a:normAutofit fontScale="92500" lnSpcReduction="100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Directories and files form a hierarchy:</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Hierarchy starts at </a:t>
            </a:r>
            <a:r>
              <a:rPr kumimoji="0" lang="en-US" sz="2800" b="1" i="0" u="none" strike="noStrike" kern="0" cap="none" spc="0" normalizeH="0" baseline="0" noProof="0" dirty="0">
                <a:ln>
                  <a:noFill/>
                </a:ln>
                <a:solidFill>
                  <a:srgbClr val="000000"/>
                </a:solidFill>
                <a:effectLst/>
                <a:uLnTx/>
                <a:uFillTx/>
                <a:latin typeface="Arial"/>
                <a:cs typeface="Arial"/>
                <a:sym typeface="Arial"/>
              </a:rPr>
              <a:t>root directory:</a:t>
            </a:r>
          </a:p>
          <a:p>
            <a:pPr marL="1229868" marR="0" lvl="2"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Files can be accessed through </a:t>
            </a:r>
            <a:r>
              <a:rPr kumimoji="0" lang="en-US" sz="2800" b="1" i="0" u="none" strike="noStrike" kern="0" cap="none" spc="0" normalizeH="0" baseline="0" noProof="0" dirty="0">
                <a:ln>
                  <a:noFill/>
                </a:ln>
                <a:solidFill>
                  <a:srgbClr val="000000"/>
                </a:solidFill>
                <a:effectLst/>
                <a:uLnTx/>
                <a:uFillTx/>
                <a:latin typeface="Arial"/>
                <a:cs typeface="Arial"/>
                <a:sym typeface="Arial"/>
              </a:rPr>
              <a:t>absolute paths: </a:t>
            </a:r>
          </a:p>
          <a:p>
            <a:pPr marL="1229868" marR="0" lvl="2"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/home/</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ast</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todo</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-list</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 or relative paths starting from the </a:t>
            </a:r>
            <a:r>
              <a:rPr kumimoji="0" lang="en-US" sz="2800" b="1" i="0" u="none" strike="noStrike" kern="0" cap="none" spc="0" normalizeH="0" baseline="0" noProof="0" dirty="0">
                <a:ln>
                  <a:noFill/>
                </a:ln>
                <a:solidFill>
                  <a:srgbClr val="000000"/>
                </a:solidFill>
                <a:effectLst/>
                <a:uLnTx/>
                <a:uFillTx/>
                <a:latin typeface="Arial"/>
                <a:cs typeface="Arial"/>
                <a:sym typeface="Arial"/>
              </a:rPr>
              <a:t>current working directory: </a:t>
            </a:r>
          </a:p>
          <a:p>
            <a:pPr marL="1229868" marR="0" lvl="2"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../courses/slides1.pdf</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Other filesystems can be </a:t>
            </a:r>
            <a:r>
              <a:rPr kumimoji="0" lang="en-US" sz="2800" b="1" i="0" u="none" strike="noStrike" kern="0" cap="none" spc="0" normalizeH="0" baseline="0" noProof="0" dirty="0">
                <a:ln>
                  <a:noFill/>
                </a:ln>
                <a:solidFill>
                  <a:srgbClr val="000000"/>
                </a:solidFill>
                <a:effectLst/>
                <a:uLnTx/>
                <a:uFillTx/>
                <a:latin typeface="Arial"/>
                <a:cs typeface="Arial"/>
                <a:sym typeface="Arial"/>
              </a:rPr>
              <a:t>mounted</a:t>
            </a:r>
            <a:r>
              <a:rPr kumimoji="0" lang="en-US" sz="2800" b="0" i="0" u="none" strike="noStrike" kern="0" cap="none" spc="0" normalizeH="0" baseline="0" noProof="0" dirty="0">
                <a:ln>
                  <a:noFill/>
                </a:ln>
                <a:solidFill>
                  <a:srgbClr val="000000"/>
                </a:solidFill>
                <a:effectLst/>
                <a:uLnTx/>
                <a:uFillTx/>
                <a:latin typeface="Arial"/>
                <a:cs typeface="Arial"/>
                <a:sym typeface="Arial"/>
              </a:rPr>
              <a:t> into the root:</a:t>
            </a:r>
          </a:p>
          <a:p>
            <a:pPr marL="1229868" marR="0" lvl="2"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mnt</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/windows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Filesystems mounting on Windows?</a:t>
            </a:r>
          </a:p>
          <a:p>
            <a:endParaRPr lang="en-US" dirty="0"/>
          </a:p>
        </p:txBody>
      </p:sp>
    </p:spTree>
    <p:extLst>
      <p:ext uri="{BB962C8B-B14F-4D97-AF65-F5344CB8AC3E}">
        <p14:creationId xmlns:p14="http://schemas.microsoft.com/office/powerpoint/2010/main" val="39849534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F86148-B7F8-30C3-A651-70ECA8825C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4A510D-4EF7-90A9-BA1C-D14B4AAEEB2B}"/>
              </a:ext>
            </a:extLst>
          </p:cNvPr>
          <p:cNvSpPr>
            <a:spLocks noGrp="1"/>
          </p:cNvSpPr>
          <p:nvPr>
            <p:ph type="title"/>
          </p:nvPr>
        </p:nvSpPr>
        <p:spPr>
          <a:xfrm>
            <a:off x="457200" y="215372"/>
            <a:ext cx="8229600" cy="658836"/>
          </a:xfrm>
        </p:spPr>
        <p:txBody>
          <a:bodyPr/>
          <a:lstStyle/>
          <a:p>
            <a:r>
              <a:rPr lang="en-US" dirty="0"/>
              <a:t>Files</a:t>
            </a:r>
          </a:p>
        </p:txBody>
      </p:sp>
      <p:sp>
        <p:nvSpPr>
          <p:cNvPr id="3" name="Content Placeholder 2">
            <a:extLst>
              <a:ext uri="{FF2B5EF4-FFF2-40B4-BE49-F238E27FC236}">
                <a16:creationId xmlns:a16="http://schemas.microsoft.com/office/drawing/2014/main" id="{9E5BE147-5FBE-D6DD-FBF4-3E1857EED11D}"/>
              </a:ext>
            </a:extLst>
          </p:cNvPr>
          <p:cNvSpPr>
            <a:spLocks noGrp="1"/>
          </p:cNvSpPr>
          <p:nvPr>
            <p:ph sz="quarter" idx="13"/>
          </p:nvPr>
        </p:nvSpPr>
        <p:spPr>
          <a:xfrm>
            <a:off x="457200" y="1081399"/>
            <a:ext cx="8229600" cy="5128482"/>
          </a:xfrm>
        </p:spPr>
        <p:txBody>
          <a:bodyPr>
            <a:normAutofit fontScale="925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Files are “protected” by three bit tuples for </a:t>
            </a:r>
            <a:r>
              <a:rPr kumimoji="0" lang="en-US" sz="2800" b="1" i="0" u="none" strike="noStrike" kern="0" cap="none" spc="0" normalizeH="0" baseline="0" noProof="0" dirty="0">
                <a:ln>
                  <a:noFill/>
                </a:ln>
                <a:solidFill>
                  <a:srgbClr val="000000"/>
                </a:solidFill>
                <a:effectLst/>
                <a:uLnTx/>
                <a:uFillTx/>
                <a:latin typeface="Arial"/>
                <a:cs typeface="Arial"/>
                <a:sym typeface="Arial"/>
              </a:rPr>
              <a:t>owner</a:t>
            </a:r>
            <a:r>
              <a:rPr kumimoji="0" lang="en-US" sz="2800" b="0" i="0" u="none" strike="noStrike" kern="0" cap="none" spc="0" normalizeH="0" baseline="0" noProof="0" dirty="0">
                <a:ln>
                  <a:noFill/>
                </a:ln>
                <a:solidFill>
                  <a:srgbClr val="000000"/>
                </a:solidFill>
                <a:effectLst/>
                <a:uLnTx/>
                <a:uFillTx/>
                <a:latin typeface="Arial"/>
                <a:cs typeface="Arial"/>
                <a:sym typeface="Arial"/>
              </a:rPr>
              <a:t>, </a:t>
            </a:r>
            <a:r>
              <a:rPr kumimoji="0" lang="en-US" sz="2800" b="1" i="0" u="none" strike="noStrike" kern="0" cap="none" spc="0" normalizeH="0" baseline="0" noProof="0" dirty="0">
                <a:ln>
                  <a:noFill/>
                </a:ln>
                <a:solidFill>
                  <a:srgbClr val="000000"/>
                </a:solidFill>
                <a:effectLst/>
                <a:uLnTx/>
                <a:uFillTx/>
                <a:latin typeface="Arial"/>
                <a:cs typeface="Arial"/>
                <a:sym typeface="Arial"/>
              </a:rPr>
              <a:t>group</a:t>
            </a:r>
            <a:r>
              <a:rPr kumimoji="0" lang="en-US" sz="2800" b="0" i="0" u="none" strike="noStrike" kern="0" cap="none" spc="0" normalizeH="0" baseline="0" noProof="0" dirty="0">
                <a:ln>
                  <a:noFill/>
                </a:ln>
                <a:solidFill>
                  <a:srgbClr val="000000"/>
                </a:solidFill>
                <a:effectLst/>
                <a:uLnTx/>
                <a:uFillTx/>
                <a:latin typeface="Arial"/>
                <a:cs typeface="Arial"/>
                <a:sym typeface="Arial"/>
              </a:rPr>
              <a:t> and </a:t>
            </a:r>
            <a:r>
              <a:rPr kumimoji="0" lang="en-US" sz="2800" b="1" i="0" u="none" strike="noStrike" kern="0" cap="none" spc="0" normalizeH="0" baseline="0" noProof="0" dirty="0">
                <a:ln>
                  <a:noFill/>
                </a:ln>
                <a:solidFill>
                  <a:srgbClr val="000000"/>
                </a:solidFill>
                <a:effectLst/>
                <a:uLnTx/>
                <a:uFillTx/>
                <a:latin typeface="Arial"/>
                <a:cs typeface="Arial"/>
                <a:sym typeface="Arial"/>
              </a:rPr>
              <a:t>other</a:t>
            </a:r>
            <a:r>
              <a:rPr kumimoji="0" lang="en-US" sz="2800" b="0" i="0" u="none" strike="noStrike" kern="0" cap="none" spc="0" normalizeH="0" baseline="0" noProof="0" dirty="0">
                <a:ln>
                  <a:noFill/>
                </a:ln>
                <a:solidFill>
                  <a:srgbClr val="000000"/>
                </a:solidFill>
                <a:effectLst/>
                <a:uLnTx/>
                <a:uFillTx/>
                <a:latin typeface="Arial"/>
                <a:cs typeface="Arial"/>
                <a:sym typeface="Arial"/>
              </a:rPr>
              <a:t> users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Tuples contain a </a:t>
            </a:r>
            <a:r>
              <a:rPr kumimoji="0" lang="en-US" sz="2800" b="1" i="0" u="none" strike="noStrike" kern="0" cap="none" spc="0" normalizeH="0" baseline="0" noProof="0" dirty="0">
                <a:ln>
                  <a:noFill/>
                </a:ln>
                <a:solidFill>
                  <a:srgbClr val="000000"/>
                </a:solidFill>
                <a:effectLst/>
                <a:uLnTx/>
                <a:uFillTx/>
                <a:latin typeface="Arial"/>
                <a:cs typeface="Arial"/>
                <a:sym typeface="Arial"/>
              </a:rPr>
              <a:t>(r)</a:t>
            </a:r>
            <a:r>
              <a:rPr kumimoji="0" lang="en-US" sz="2800" b="0" i="0" u="none" strike="noStrike" kern="0" cap="none" spc="0" normalizeH="0" baseline="0" noProof="0" dirty="0" err="1">
                <a:ln>
                  <a:noFill/>
                </a:ln>
                <a:solidFill>
                  <a:srgbClr val="000000"/>
                </a:solidFill>
                <a:effectLst/>
                <a:uLnTx/>
                <a:uFillTx/>
                <a:latin typeface="Arial"/>
                <a:cs typeface="Arial"/>
                <a:sym typeface="Arial"/>
              </a:rPr>
              <a:t>ead</a:t>
            </a:r>
            <a:r>
              <a:rPr kumimoji="0" lang="en-US" sz="2800" b="0" i="0" u="none" strike="noStrike" kern="0" cap="none" spc="0" normalizeH="0" baseline="0" noProof="0" dirty="0">
                <a:ln>
                  <a:noFill/>
                </a:ln>
                <a:solidFill>
                  <a:srgbClr val="000000"/>
                </a:solidFill>
                <a:effectLst/>
                <a:uLnTx/>
                <a:uFillTx/>
                <a:latin typeface="Arial"/>
                <a:cs typeface="Arial"/>
                <a:sym typeface="Arial"/>
              </a:rPr>
              <a:t>, </a:t>
            </a:r>
            <a:r>
              <a:rPr kumimoji="0" lang="en-US" sz="2800" b="1" i="0" u="none" strike="noStrike" kern="0" cap="none" spc="0" normalizeH="0" baseline="0" noProof="0" dirty="0">
                <a:ln>
                  <a:noFill/>
                </a:ln>
                <a:solidFill>
                  <a:srgbClr val="000000"/>
                </a:solidFill>
                <a:effectLst/>
                <a:uLnTx/>
                <a:uFillTx/>
                <a:latin typeface="Arial"/>
                <a:cs typeface="Arial"/>
                <a:sym typeface="Arial"/>
              </a:rPr>
              <a:t>(w)</a:t>
            </a:r>
            <a:r>
              <a:rPr kumimoji="0" lang="en-US" sz="2800" b="0" i="0" u="none" strike="noStrike" kern="0" cap="none" spc="0" normalizeH="0" baseline="0" noProof="0" dirty="0">
                <a:ln>
                  <a:noFill/>
                </a:ln>
                <a:solidFill>
                  <a:srgbClr val="000000"/>
                </a:solidFill>
                <a:effectLst/>
                <a:uLnTx/>
                <a:uFillTx/>
                <a:latin typeface="Arial"/>
                <a:cs typeface="Arial"/>
                <a:sym typeface="Arial"/>
              </a:rPr>
              <a:t>rite and an e</a:t>
            </a:r>
            <a:r>
              <a:rPr kumimoji="0" lang="en-US" sz="2800" b="1" i="0" u="none" strike="noStrike" kern="0" cap="none" spc="0" normalizeH="0" baseline="0" noProof="0" dirty="0">
                <a:ln>
                  <a:noFill/>
                </a:ln>
                <a:solidFill>
                  <a:srgbClr val="000000"/>
                </a:solidFill>
                <a:effectLst/>
                <a:uLnTx/>
                <a:uFillTx/>
                <a:latin typeface="Arial"/>
                <a:cs typeface="Arial"/>
                <a:sym typeface="Arial"/>
              </a:rPr>
              <a:t>(x)</a:t>
            </a:r>
            <a:r>
              <a:rPr kumimoji="0" lang="en-US" sz="2800" b="0" i="0" u="none" strike="noStrike" kern="0" cap="none" spc="0" normalizeH="0" baseline="0" noProof="0" dirty="0" err="1">
                <a:ln>
                  <a:noFill/>
                </a:ln>
                <a:solidFill>
                  <a:srgbClr val="000000"/>
                </a:solidFill>
                <a:effectLst/>
                <a:uLnTx/>
                <a:uFillTx/>
                <a:latin typeface="Arial"/>
                <a:cs typeface="Arial"/>
                <a:sym typeface="Arial"/>
              </a:rPr>
              <a:t>ecute</a:t>
            </a:r>
            <a:r>
              <a:rPr kumimoji="0" lang="en-US" sz="2800" b="0" i="0" u="none" strike="noStrike" kern="0" cap="none" spc="0" normalizeH="0" baseline="0" noProof="0" dirty="0">
                <a:ln>
                  <a:noFill/>
                </a:ln>
                <a:solidFill>
                  <a:srgbClr val="000000"/>
                </a:solidFill>
                <a:effectLst/>
                <a:uLnTx/>
                <a:uFillTx/>
                <a:latin typeface="Arial"/>
                <a:cs typeface="Arial"/>
                <a:sym typeface="Arial"/>
              </a:rPr>
              <a:t> bit (but more bits are available)</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Example:</a:t>
            </a:r>
          </a:p>
          <a:p>
            <a:pPr marL="1229868" marR="0" lvl="2"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rwxr</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-x--x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myuser</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my group 14492 Dec 4 18:04 my file</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Owner is allowed to execute, modify, read the file</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Group is allowed to read and execute the file</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Other users are only allowed to execute the file</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1" i="0" u="none" strike="noStrike" kern="0" cap="none" spc="0" normalizeH="0" baseline="0" noProof="0" dirty="0">
                <a:ln>
                  <a:noFill/>
                </a:ln>
                <a:solidFill>
                  <a:srgbClr val="000000"/>
                </a:solidFill>
                <a:effectLst/>
                <a:uLnTx/>
                <a:uFillTx/>
                <a:latin typeface="Arial"/>
                <a:cs typeface="Arial"/>
                <a:sym typeface="Arial"/>
              </a:rPr>
              <a:t>x</a:t>
            </a:r>
            <a:r>
              <a:rPr kumimoji="0" lang="en-US" sz="2800" b="0" i="0" u="none" strike="noStrike" kern="0" cap="none" spc="0" normalizeH="0" baseline="0" noProof="0" dirty="0">
                <a:ln>
                  <a:noFill/>
                </a:ln>
                <a:solidFill>
                  <a:srgbClr val="000000"/>
                </a:solidFill>
                <a:effectLst/>
                <a:uLnTx/>
                <a:uFillTx/>
                <a:latin typeface="Arial"/>
                <a:cs typeface="Arial"/>
                <a:sym typeface="Arial"/>
              </a:rPr>
              <a:t> bit for directories?</a:t>
            </a:r>
          </a:p>
          <a:p>
            <a:endParaRPr lang="en-US" dirty="0"/>
          </a:p>
        </p:txBody>
      </p:sp>
    </p:spTree>
    <p:extLst>
      <p:ext uri="{BB962C8B-B14F-4D97-AF65-F5344CB8AC3E}">
        <p14:creationId xmlns:p14="http://schemas.microsoft.com/office/powerpoint/2010/main" val="31386854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18451"/>
            <a:ext cx="8229600" cy="590349"/>
          </a:xfrm>
        </p:spPr>
        <p:txBody>
          <a:bodyPr lIns="0" tIns="18000" rIns="0" bIns="18000" anchor="ctr">
            <a:spAutoFit/>
          </a:bodyPr>
          <a:lstStyle/>
          <a:p>
            <a:r>
              <a:rPr lang="en-US" dirty="0"/>
              <a:t>Files</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0" y="1043653"/>
            <a:ext cx="8232775" cy="443689"/>
          </a:xfrm>
        </p:spPr>
        <p:txBody>
          <a:bodyPr lIns="0" tIns="18000" rIns="0" bIns="18000" anchor="ctr">
            <a:spAutoFit/>
          </a:bodyPr>
          <a:lstStyle/>
          <a:p>
            <a:pPr marL="0" indent="0">
              <a:buNone/>
            </a:pPr>
            <a:r>
              <a:rPr lang="en-US" sz="2400" dirty="0"/>
              <a:t>A file system for a university department.</a:t>
            </a:r>
          </a:p>
        </p:txBody>
      </p:sp>
      <p:pic>
        <p:nvPicPr>
          <p:cNvPr id="4" name="Picture 3" descr="The figure illustrates a file system for a university department.&#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1066004" y="1698105"/>
            <a:ext cx="7011987" cy="4656095"/>
          </a:xfrm>
          <a:prstGeom prst="rect">
            <a:avLst/>
          </a:prstGeom>
        </p:spPr>
      </p:pic>
    </p:spTree>
    <p:extLst>
      <p:ext uri="{BB962C8B-B14F-4D97-AF65-F5344CB8AC3E}">
        <p14:creationId xmlns:p14="http://schemas.microsoft.com/office/powerpoint/2010/main" val="35424915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18451"/>
            <a:ext cx="8229600" cy="590349"/>
          </a:xfrm>
        </p:spPr>
        <p:txBody>
          <a:bodyPr lIns="0" tIns="18000" rIns="0" bIns="18000" anchor="ctr">
            <a:spAutoFit/>
          </a:bodyPr>
          <a:lstStyle/>
          <a:p>
            <a:r>
              <a:rPr lang="en-US" dirty="0"/>
              <a:t>File System Mounting</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0" y="1047883"/>
            <a:ext cx="8232775" cy="1144347"/>
          </a:xfrm>
        </p:spPr>
        <p:txBody>
          <a:bodyPr lIns="0" tIns="18000" rIns="0" bIns="18000" anchor="ctr">
            <a:spAutoFit/>
          </a:bodyPr>
          <a:lstStyle/>
          <a:p>
            <a:pPr marL="0" indent="0">
              <a:buNone/>
            </a:pPr>
            <a:r>
              <a:rPr lang="en-US" sz="2400" dirty="0"/>
              <a:t>(a) Before mounting, the files on the </a:t>
            </a:r>
            <a:r>
              <a:rPr lang="en-US" sz="2400" spc="-300" dirty="0"/>
              <a:t>U S </a:t>
            </a:r>
            <a:r>
              <a:rPr lang="en-US" sz="2400" dirty="0"/>
              <a:t>B drive are not accessible. (b) After mounting, they are part of the file hierarchy.</a:t>
            </a:r>
          </a:p>
        </p:txBody>
      </p:sp>
      <p:pic>
        <p:nvPicPr>
          <p:cNvPr id="4" name="Picture 3" descr="The figure consists of two parts labeled (a) and (b) that illustrate (a) Before mounting, the files on the USB drive are not accessible. (b) After mounting, they are part of the file hierarchy.&#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460943" y="2676149"/>
            <a:ext cx="8222108" cy="2811973"/>
          </a:xfrm>
          <a:prstGeom prst="rect">
            <a:avLst/>
          </a:prstGeom>
        </p:spPr>
      </p:pic>
    </p:spTree>
    <p:extLst>
      <p:ext uri="{BB962C8B-B14F-4D97-AF65-F5344CB8AC3E}">
        <p14:creationId xmlns:p14="http://schemas.microsoft.com/office/powerpoint/2010/main" val="3942543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18451"/>
            <a:ext cx="8229600" cy="590349"/>
          </a:xfrm>
        </p:spPr>
        <p:txBody>
          <a:bodyPr lIns="0" tIns="18000" rIns="0" bIns="18000" anchor="ctr">
            <a:spAutoFit/>
          </a:bodyPr>
          <a:lstStyle/>
          <a:p>
            <a:r>
              <a:rPr lang="en-US" dirty="0"/>
              <a:t>Files (Pipes)</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0" y="1118639"/>
            <a:ext cx="8232775" cy="405683"/>
          </a:xfrm>
        </p:spPr>
        <p:txBody>
          <a:bodyPr lIns="0" tIns="18000" rIns="0" bIns="18000" anchor="ctr">
            <a:spAutoFit/>
          </a:bodyPr>
          <a:lstStyle/>
          <a:p>
            <a:pPr marL="0" indent="0">
              <a:buNone/>
            </a:pPr>
            <a:r>
              <a:rPr lang="en-US" sz="2400" dirty="0"/>
              <a:t>Two processes connected by a pipe.</a:t>
            </a:r>
          </a:p>
        </p:txBody>
      </p:sp>
      <p:pic>
        <p:nvPicPr>
          <p:cNvPr id="4" name="Picture 3" descr="The figure illustrates two processes connected by a pipe.&#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1034979" y="1834161"/>
            <a:ext cx="5828045" cy="2096514"/>
          </a:xfrm>
          <a:prstGeom prst="rect">
            <a:avLst/>
          </a:prstGeom>
        </p:spPr>
      </p:pic>
      <p:sp>
        <p:nvSpPr>
          <p:cNvPr id="6" name="TextBox 5">
            <a:extLst>
              <a:ext uri="{FF2B5EF4-FFF2-40B4-BE49-F238E27FC236}">
                <a16:creationId xmlns:a16="http://schemas.microsoft.com/office/drawing/2014/main" id="{F9BF6CEE-65CF-95C2-BC7B-1A6D27430C65}"/>
              </a:ext>
            </a:extLst>
          </p:cNvPr>
          <p:cNvSpPr txBox="1"/>
          <p:nvPr/>
        </p:nvSpPr>
        <p:spPr>
          <a:xfrm>
            <a:off x="386862" y="4256622"/>
            <a:ext cx="8546123" cy="2092881"/>
          </a:xfrm>
          <a:prstGeom prst="rect">
            <a:avLst/>
          </a:prstGeom>
          <a:noFill/>
        </p:spPr>
        <p:txBody>
          <a:bodyPr wrap="square">
            <a:spAutoFit/>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a:cs typeface="Arial"/>
                <a:sym typeface="Arial"/>
              </a:rPr>
              <a:t>Pipes: pseudo files allowing for processes to communicate over a </a:t>
            </a:r>
            <a:r>
              <a:rPr kumimoji="0" lang="en-US" sz="2400" b="0" i="0" u="none" strike="noStrike" kern="0" cap="none" spc="-350" normalizeH="0" baseline="0" noProof="0" dirty="0">
                <a:ln>
                  <a:noFill/>
                </a:ln>
                <a:solidFill>
                  <a:srgbClr val="000000"/>
                </a:solidFill>
                <a:effectLst/>
                <a:uLnTx/>
                <a:uFillTx/>
                <a:latin typeface="Arial"/>
                <a:cs typeface="Arial"/>
                <a:sym typeface="Arial"/>
              </a:rPr>
              <a:t>F I F </a:t>
            </a:r>
            <a:r>
              <a:rPr kumimoji="0" lang="en-US" sz="2400" b="0" i="0" u="none" strike="noStrike" kern="0" cap="none" spc="0" normalizeH="0" baseline="0" noProof="0" dirty="0">
                <a:ln>
                  <a:noFill/>
                </a:ln>
                <a:solidFill>
                  <a:srgbClr val="000000"/>
                </a:solidFill>
                <a:effectLst/>
                <a:uLnTx/>
                <a:uFillTx/>
                <a:latin typeface="Arial"/>
                <a:cs typeface="Arial"/>
                <a:sym typeface="Arial"/>
              </a:rPr>
              <a:t>O channel</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a:cs typeface="Arial"/>
                <a:sym typeface="Arial"/>
              </a:rPr>
              <a:t>Has to be set up in advance</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a:cs typeface="Arial"/>
                <a:sym typeface="Arial"/>
              </a:rPr>
              <a:t>Looks like a “</a:t>
            </a:r>
            <a:r>
              <a:rPr kumimoji="0" lang="en-US" sz="2400" b="0" i="1" u="none" strike="noStrike" kern="0" cap="none" spc="0" normalizeH="0" baseline="0" noProof="0" dirty="0">
                <a:ln>
                  <a:noFill/>
                </a:ln>
                <a:solidFill>
                  <a:srgbClr val="000000"/>
                </a:solidFill>
                <a:effectLst/>
                <a:uLnTx/>
                <a:uFillTx/>
                <a:latin typeface="Arial"/>
                <a:cs typeface="Arial"/>
                <a:sym typeface="Arial"/>
              </a:rPr>
              <a:t>normal</a:t>
            </a:r>
            <a:r>
              <a:rPr kumimoji="0" lang="en-US" sz="2400" b="0" i="0" u="none" strike="noStrike" kern="0" cap="none" spc="0" normalizeH="0" baseline="0" noProof="0" dirty="0">
                <a:ln>
                  <a:noFill/>
                </a:ln>
                <a:solidFill>
                  <a:srgbClr val="000000"/>
                </a:solidFill>
                <a:effectLst/>
                <a:uLnTx/>
                <a:uFillTx/>
                <a:latin typeface="Arial"/>
                <a:cs typeface="Arial"/>
                <a:sym typeface="Arial"/>
              </a:rPr>
              <a:t>” file to </a:t>
            </a:r>
            <a:r>
              <a:rPr kumimoji="0" lang="en-US" sz="24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read</a:t>
            </a:r>
            <a:r>
              <a:rPr kumimoji="0" lang="en-US" sz="2400" b="0" i="0" u="none" strike="noStrike" kern="0" cap="none" spc="0" normalizeH="0" baseline="0" noProof="0" dirty="0">
                <a:ln>
                  <a:noFill/>
                </a:ln>
                <a:solidFill>
                  <a:srgbClr val="000000"/>
                </a:solidFill>
                <a:effectLst/>
                <a:uLnTx/>
                <a:uFillTx/>
                <a:latin typeface="Arial"/>
                <a:cs typeface="Arial"/>
                <a:sym typeface="Arial"/>
              </a:rPr>
              <a:t> and </a:t>
            </a:r>
            <a:r>
              <a:rPr kumimoji="0" lang="en-US" sz="24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write</a:t>
            </a:r>
            <a:r>
              <a:rPr kumimoji="0" lang="en-US" sz="2400" b="0" i="0" u="none" strike="noStrike" kern="0" cap="none" spc="0" normalizeH="0" baseline="0" noProof="0" dirty="0">
                <a:ln>
                  <a:noFill/>
                </a:ln>
                <a:solidFill>
                  <a:srgbClr val="000000"/>
                </a:solidFill>
                <a:effectLst/>
                <a:uLnTx/>
                <a:uFillTx/>
                <a:latin typeface="Arial"/>
                <a:cs typeface="Arial"/>
                <a:sym typeface="Arial"/>
              </a:rPr>
              <a:t> from/to running processes</a:t>
            </a:r>
          </a:p>
        </p:txBody>
      </p:sp>
    </p:spTree>
    <p:extLst>
      <p:ext uri="{BB962C8B-B14F-4D97-AF65-F5344CB8AC3E}">
        <p14:creationId xmlns:p14="http://schemas.microsoft.com/office/powerpoint/2010/main" val="36973676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CA21C-3BDF-F31E-3C2B-E272048B75F5}"/>
              </a:ext>
            </a:extLst>
          </p:cNvPr>
          <p:cNvSpPr>
            <a:spLocks noGrp="1"/>
          </p:cNvSpPr>
          <p:nvPr>
            <p:ph type="title"/>
          </p:nvPr>
        </p:nvSpPr>
        <p:spPr/>
        <p:txBody>
          <a:bodyPr/>
          <a:lstStyle/>
          <a:p>
            <a:r>
              <a:rPr lang="en-US" dirty="0"/>
              <a:t>System Calls</a:t>
            </a:r>
          </a:p>
        </p:txBody>
      </p:sp>
      <p:sp>
        <p:nvSpPr>
          <p:cNvPr id="3" name="Content Placeholder 2">
            <a:extLst>
              <a:ext uri="{FF2B5EF4-FFF2-40B4-BE49-F238E27FC236}">
                <a16:creationId xmlns:a16="http://schemas.microsoft.com/office/drawing/2014/main" id="{D9220B76-941B-593A-BE39-1BA83BF34464}"/>
              </a:ext>
            </a:extLst>
          </p:cNvPr>
          <p:cNvSpPr>
            <a:spLocks noGrp="1"/>
          </p:cNvSpPr>
          <p:nvPr>
            <p:ph sz="quarter" idx="13"/>
          </p:nvPr>
        </p:nvSpPr>
        <p:spPr/>
        <p:txBody>
          <a:bodyPr>
            <a:normAutofit fontScale="92500" lnSpcReduction="10000"/>
          </a:bodyPr>
          <a:lstStyle/>
          <a:p>
            <a:pPr marL="0" marR="0" lvl="0"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400" b="0" i="0" u="none" strike="noStrike" kern="0" cap="none" spc="0" normalizeH="0" baseline="0" noProof="0" dirty="0">
                <a:ln>
                  <a:noFill/>
                </a:ln>
                <a:solidFill>
                  <a:srgbClr val="000000"/>
                </a:solidFill>
                <a:effectLst/>
                <a:uLnTx/>
                <a:uFillTx/>
                <a:latin typeface="Arial"/>
                <a:cs typeface="Arial"/>
                <a:sym typeface="Arial"/>
              </a:rPr>
              <a:t>System calls are the interface the </a:t>
            </a:r>
            <a:r>
              <a:rPr kumimoji="0" lang="en-US" sz="2400" b="0" i="0" u="none" strike="noStrike" kern="0" cap="none" spc="-300" normalizeH="0" baseline="0" noProof="0" dirty="0">
                <a:ln>
                  <a:noFill/>
                </a:ln>
                <a:solidFill>
                  <a:srgbClr val="000000"/>
                </a:solidFill>
                <a:effectLst/>
                <a:uLnTx/>
                <a:uFillTx/>
                <a:latin typeface="Arial"/>
                <a:cs typeface="Arial"/>
                <a:sym typeface="Arial"/>
              </a:rPr>
              <a:t>O </a:t>
            </a:r>
            <a:r>
              <a:rPr kumimoji="0" lang="en-US" sz="2400" b="0" i="0" u="none" strike="noStrike" kern="0" cap="none" spc="0" normalizeH="0" baseline="0" noProof="0" dirty="0">
                <a:ln>
                  <a:noFill/>
                </a:ln>
                <a:solidFill>
                  <a:srgbClr val="000000"/>
                </a:solidFill>
                <a:effectLst/>
                <a:uLnTx/>
                <a:uFillTx/>
                <a:latin typeface="Arial"/>
                <a:cs typeface="Arial"/>
                <a:sym typeface="Arial"/>
              </a:rPr>
              <a:t>S offers to applications to request services</a:t>
            </a:r>
          </a:p>
          <a:p>
            <a:pPr marL="0" marR="0" lvl="0"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400" b="1" i="0" u="none" strike="noStrike" kern="0" cap="none" spc="0" normalizeH="0" baseline="0" noProof="0" dirty="0">
                <a:ln>
                  <a:noFill/>
                </a:ln>
                <a:solidFill>
                  <a:srgbClr val="000000"/>
                </a:solidFill>
                <a:effectLst/>
                <a:uLnTx/>
                <a:uFillTx/>
                <a:latin typeface="Arial"/>
                <a:cs typeface="Arial"/>
                <a:sym typeface="Arial"/>
              </a:rPr>
              <a:t>Problem:</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a:cs typeface="Arial"/>
                <a:sym typeface="Arial"/>
              </a:rPr>
              <a:t>System call mechanism is highly operating system and hardware specific</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a:cs typeface="Arial"/>
                <a:sym typeface="Arial"/>
              </a:rPr>
              <a:t>The need for efficiency exacerbates this problem</a:t>
            </a:r>
          </a:p>
          <a:p>
            <a:endParaRPr lang="en-US" dirty="0"/>
          </a:p>
        </p:txBody>
      </p:sp>
      <p:sp>
        <p:nvSpPr>
          <p:cNvPr id="4" name="Content Placeholder 3">
            <a:extLst>
              <a:ext uri="{FF2B5EF4-FFF2-40B4-BE49-F238E27FC236}">
                <a16:creationId xmlns:a16="http://schemas.microsoft.com/office/drawing/2014/main" id="{07D15FC8-C258-7643-ED71-1749DF44DAD3}"/>
              </a:ext>
            </a:extLst>
          </p:cNvPr>
          <p:cNvSpPr>
            <a:spLocks noGrp="1"/>
          </p:cNvSpPr>
          <p:nvPr>
            <p:ph sz="quarter" idx="14"/>
          </p:nvPr>
        </p:nvSpPr>
        <p:spPr/>
        <p:txBody>
          <a:bodyPr>
            <a:normAutofit fontScale="92500" lnSpcReduction="10000"/>
          </a:bodyPr>
          <a:lstStyle/>
          <a:p>
            <a:pPr marL="0" marR="0" lvl="0" indent="0" algn="l" defTabSz="914400" rtl="0" eaLnBrk="1" fontAlgn="auto" latinLnBrk="0" hangingPunct="1">
              <a:lnSpc>
                <a:spcPct val="100000"/>
              </a:lnSpc>
              <a:spcBef>
                <a:spcPts val="1500"/>
              </a:spcBef>
              <a:spcAft>
                <a:spcPts val="0"/>
              </a:spcAft>
              <a:buClr>
                <a:srgbClr val="007FA3"/>
              </a:buClr>
              <a:buSzPct val="100000"/>
              <a:buFont typeface="Arial"/>
              <a:buNone/>
              <a:tabLst/>
              <a:defRPr/>
            </a:pPr>
            <a:r>
              <a:rPr kumimoji="0" lang="en-US" altLang="en-US" sz="2400" b="1" i="0" u="none" strike="noStrike" kern="0" cap="none" spc="0" normalizeH="0" baseline="0" noProof="0" dirty="0">
                <a:ln>
                  <a:noFill/>
                </a:ln>
                <a:solidFill>
                  <a:srgbClr val="000000"/>
                </a:solidFill>
                <a:effectLst/>
                <a:uLnTx/>
                <a:uFillTx/>
                <a:latin typeface="Arial"/>
                <a:cs typeface="Arial"/>
                <a:sym typeface="Arial"/>
              </a:rPr>
              <a:t>Solution:</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400" b="0" i="0" u="none" strike="noStrike" kern="0" cap="none" spc="0" normalizeH="0" baseline="0" noProof="0" dirty="0">
                <a:ln>
                  <a:noFill/>
                </a:ln>
                <a:solidFill>
                  <a:srgbClr val="000000"/>
                </a:solidFill>
                <a:effectLst/>
                <a:uLnTx/>
                <a:uFillTx/>
                <a:latin typeface="Arial"/>
                <a:cs typeface="Arial"/>
                <a:sym typeface="Arial"/>
              </a:rPr>
              <a:t>Encapsulate system calls in the C library (</a:t>
            </a:r>
            <a:r>
              <a:rPr kumimoji="0" lang="en-US" altLang="en-US" sz="2400" b="1"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libc</a:t>
            </a:r>
            <a:r>
              <a:rPr kumimoji="0" lang="en-US" altLang="en-US" sz="2400" b="0" i="0" u="none" strike="noStrike" kern="0" cap="none" spc="0" normalizeH="0" baseline="0" noProof="0" dirty="0">
                <a:ln>
                  <a:noFill/>
                </a:ln>
                <a:solidFill>
                  <a:srgbClr val="000000"/>
                </a:solidFill>
                <a:effectLst/>
                <a:uLnTx/>
                <a:uFillTx/>
                <a:latin typeface="Arial"/>
                <a:cs typeface="Arial"/>
                <a:sym typeface="Arial"/>
              </a:rPr>
              <a:t>)</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400" b="1" i="0" u="none" strike="noStrike" kern="0" cap="none" spc="0" normalizeH="0" baseline="0" noProof="0" dirty="0">
                <a:ln>
                  <a:noFill/>
                </a:ln>
                <a:solidFill>
                  <a:srgbClr val="000000"/>
                </a:solidFill>
                <a:effectLst/>
                <a:uLnTx/>
                <a:uFillTx/>
                <a:latin typeface="Arial"/>
                <a:cs typeface="Arial"/>
                <a:sym typeface="Arial"/>
              </a:rPr>
              <a:t>Typically</a:t>
            </a:r>
            <a:r>
              <a:rPr kumimoji="0" lang="en-US" altLang="en-US" sz="2400" b="0" i="0" u="none" strike="noStrike" kern="0" cap="none" spc="0" normalizeH="0" baseline="0" noProof="0" dirty="0">
                <a:ln>
                  <a:noFill/>
                </a:ln>
                <a:solidFill>
                  <a:srgbClr val="000000"/>
                </a:solidFill>
                <a:effectLst/>
                <a:uLnTx/>
                <a:uFillTx/>
                <a:latin typeface="Arial"/>
                <a:cs typeface="Arial"/>
                <a:sym typeface="Arial"/>
              </a:rPr>
              <a:t> exports 1 library call for each system call</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400" b="0" i="0" u="none" strike="noStrike" kern="0" cap="none" spc="-300" normalizeH="0" baseline="0" noProof="0" dirty="0">
                <a:ln>
                  <a:noFill/>
                </a:ln>
                <a:solidFill>
                  <a:srgbClr val="000000"/>
                </a:solidFill>
                <a:effectLst/>
                <a:uLnTx/>
                <a:uFillTx/>
                <a:latin typeface="Arial"/>
                <a:cs typeface="Arial"/>
                <a:sym typeface="Arial"/>
              </a:rPr>
              <a:t>U N I </a:t>
            </a:r>
            <a:r>
              <a:rPr kumimoji="0" lang="en-US" altLang="en-US" sz="2400" b="0" i="0" u="none" strike="noStrike" kern="0" cap="none" spc="0" normalizeH="0" baseline="0" noProof="0" dirty="0">
                <a:ln>
                  <a:noFill/>
                </a:ln>
                <a:solidFill>
                  <a:srgbClr val="000000"/>
                </a:solidFill>
                <a:effectLst/>
                <a:uLnTx/>
                <a:uFillTx/>
                <a:latin typeface="Arial"/>
                <a:cs typeface="Arial"/>
                <a:sym typeface="Arial"/>
              </a:rPr>
              <a:t>X </a:t>
            </a:r>
            <a:r>
              <a:rPr kumimoji="0" lang="en-US" altLang="en-US" sz="2400" b="1"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libc</a:t>
            </a:r>
            <a:r>
              <a:rPr kumimoji="0" lang="en-US" altLang="en-US" sz="2400" b="0" i="0" u="none" strike="noStrike" kern="0" cap="none" spc="0" normalizeH="0" baseline="0" noProof="0" dirty="0">
                <a:ln>
                  <a:noFill/>
                </a:ln>
                <a:solidFill>
                  <a:srgbClr val="000000"/>
                </a:solidFill>
                <a:effectLst/>
                <a:uLnTx/>
                <a:uFillTx/>
                <a:latin typeface="Arial"/>
                <a:cs typeface="Arial"/>
                <a:sym typeface="Arial"/>
              </a:rPr>
              <a:t> based on the C </a:t>
            </a:r>
            <a:r>
              <a:rPr kumimoji="0" lang="en-US" altLang="en-US" sz="2400" b="0" i="0" u="none" strike="noStrike" kern="0" cap="none" spc="-300" normalizeH="0" baseline="0" noProof="0" dirty="0">
                <a:ln>
                  <a:noFill/>
                </a:ln>
                <a:solidFill>
                  <a:srgbClr val="000000"/>
                </a:solidFill>
                <a:effectLst/>
                <a:uLnTx/>
                <a:uFillTx/>
                <a:latin typeface="Arial"/>
                <a:cs typeface="Arial"/>
                <a:sym typeface="Arial"/>
              </a:rPr>
              <a:t>P O S I </a:t>
            </a:r>
            <a:r>
              <a:rPr kumimoji="0" lang="en-US" altLang="en-US" sz="2400" b="0" i="0" u="none" strike="noStrike" kern="0" cap="none" spc="0" normalizeH="0" baseline="0" noProof="0" dirty="0">
                <a:ln>
                  <a:noFill/>
                </a:ln>
                <a:solidFill>
                  <a:srgbClr val="000000"/>
                </a:solidFill>
                <a:effectLst/>
                <a:uLnTx/>
                <a:uFillTx/>
                <a:latin typeface="Arial"/>
                <a:cs typeface="Arial"/>
                <a:sym typeface="Arial"/>
              </a:rPr>
              <a:t>X library</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400" b="0" i="0" u="none" strike="noStrike" kern="0" cap="none" spc="0" normalizeH="0" baseline="0" noProof="0" dirty="0">
                <a:ln>
                  <a:noFill/>
                </a:ln>
                <a:solidFill>
                  <a:srgbClr val="000000"/>
                </a:solidFill>
                <a:effectLst/>
                <a:uLnTx/>
                <a:uFillTx/>
                <a:latin typeface="Arial"/>
                <a:cs typeface="Arial"/>
                <a:sym typeface="Arial"/>
              </a:rPr>
              <a:t>Note that many </a:t>
            </a:r>
            <a:r>
              <a:rPr kumimoji="0" lang="en-US" altLang="en-US" sz="2400" b="0" i="0" u="none" strike="noStrike" kern="0" cap="none" spc="-300" normalizeH="0" baseline="0" noProof="0" dirty="0">
                <a:ln>
                  <a:noFill/>
                </a:ln>
                <a:solidFill>
                  <a:srgbClr val="000000"/>
                </a:solidFill>
                <a:effectLst/>
                <a:uLnTx/>
                <a:uFillTx/>
                <a:latin typeface="Arial"/>
                <a:cs typeface="Arial"/>
                <a:sym typeface="Arial"/>
              </a:rPr>
              <a:t>U N I </a:t>
            </a:r>
            <a:r>
              <a:rPr kumimoji="0" lang="en-US" altLang="en-US" sz="2400" b="0" i="0" u="none" strike="noStrike" kern="0" cap="none" spc="0" normalizeH="0" baseline="0" noProof="0" dirty="0">
                <a:ln>
                  <a:noFill/>
                </a:ln>
                <a:solidFill>
                  <a:srgbClr val="000000"/>
                </a:solidFill>
                <a:effectLst/>
                <a:uLnTx/>
                <a:uFillTx/>
                <a:latin typeface="Arial"/>
                <a:cs typeface="Arial"/>
                <a:sym typeface="Arial"/>
              </a:rPr>
              <a:t>X C libraries exist…</a:t>
            </a:r>
          </a:p>
          <a:p>
            <a:endParaRPr lang="en-US" dirty="0"/>
          </a:p>
        </p:txBody>
      </p:sp>
    </p:spTree>
    <p:extLst>
      <p:ext uri="{BB962C8B-B14F-4D97-AF65-F5344CB8AC3E}">
        <p14:creationId xmlns:p14="http://schemas.microsoft.com/office/powerpoint/2010/main" val="23558184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18451"/>
            <a:ext cx="8229600" cy="590349"/>
          </a:xfrm>
        </p:spPr>
        <p:txBody>
          <a:bodyPr lIns="0" tIns="18000" rIns="0" bIns="18000" anchor="ctr">
            <a:spAutoFit/>
          </a:bodyPr>
          <a:lstStyle/>
          <a:p>
            <a:r>
              <a:rPr lang="en-US" dirty="0"/>
              <a:t>System Calls</a:t>
            </a:r>
          </a:p>
        </p:txBody>
      </p:sp>
      <p:pic>
        <p:nvPicPr>
          <p:cNvPr id="7" name="Picture 5">
            <a:extLst>
              <a:ext uri="{FF2B5EF4-FFF2-40B4-BE49-F238E27FC236}">
                <a16:creationId xmlns:a16="http://schemas.microsoft.com/office/drawing/2014/main" id="{8AFE8E67-5814-0F0A-CCB4-8869E89B4EF2}"/>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rcRect/>
          <a:stretch>
            <a:fillRect/>
          </a:stretch>
        </p:blipFill>
        <p:spPr bwMode="auto">
          <a:xfrm>
            <a:off x="1095270" y="1642418"/>
            <a:ext cx="6585518" cy="4457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a:extLst>
              <a:ext uri="{FF2B5EF4-FFF2-40B4-BE49-F238E27FC236}">
                <a16:creationId xmlns:a16="http://schemas.microsoft.com/office/drawing/2014/main" id="{2FB2604F-165F-EFC4-82E9-02822A00F899}"/>
              </a:ext>
            </a:extLst>
          </p:cNvPr>
          <p:cNvSpPr txBox="1"/>
          <p:nvPr/>
        </p:nvSpPr>
        <p:spPr>
          <a:xfrm>
            <a:off x="820864" y="1081733"/>
            <a:ext cx="7134329" cy="369332"/>
          </a:xfrm>
          <a:prstGeom prst="rect">
            <a:avLst/>
          </a:prstGeom>
          <a:noFill/>
        </p:spPr>
        <p:txBody>
          <a:bodyPr wrap="square">
            <a:spAutoFit/>
          </a:bodyPr>
          <a:lstStyle/>
          <a:p>
            <a:r>
              <a:rPr lang="en-US" altLang="en-US" sz="1800" dirty="0"/>
              <a:t>System call sequence to copy the contents of one file to another file</a:t>
            </a:r>
          </a:p>
        </p:txBody>
      </p:sp>
    </p:spTree>
    <p:extLst>
      <p:ext uri="{BB962C8B-B14F-4D97-AF65-F5344CB8AC3E}">
        <p14:creationId xmlns:p14="http://schemas.microsoft.com/office/powerpoint/2010/main" val="185443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90635-2B8B-0EA3-CCAC-11756C672099}"/>
              </a:ext>
            </a:extLst>
          </p:cNvPr>
          <p:cNvSpPr>
            <a:spLocks noGrp="1"/>
          </p:cNvSpPr>
          <p:nvPr>
            <p:ph type="title"/>
          </p:nvPr>
        </p:nvSpPr>
        <p:spPr/>
        <p:txBody>
          <a:bodyPr>
            <a:normAutofit fontScale="90000"/>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The Operating System as a Resource Manager</a:t>
            </a:r>
            <a:endParaRPr lang="en-US" dirty="0"/>
          </a:p>
        </p:txBody>
      </p:sp>
      <p:sp>
        <p:nvSpPr>
          <p:cNvPr id="4" name="Content Placeholder 3">
            <a:extLst>
              <a:ext uri="{FF2B5EF4-FFF2-40B4-BE49-F238E27FC236}">
                <a16:creationId xmlns:a16="http://schemas.microsoft.com/office/drawing/2014/main" id="{D1F6111F-99BE-03FF-264E-4D48A5882624}"/>
              </a:ext>
            </a:extLst>
          </p:cNvPr>
          <p:cNvSpPr>
            <a:spLocks noGrp="1"/>
          </p:cNvSpPr>
          <p:nvPr>
            <p:ph sz="quarter" idx="14"/>
          </p:nvPr>
        </p:nvSpPr>
        <p:spPr>
          <a:xfrm>
            <a:off x="457200" y="1680901"/>
            <a:ext cx="8229600" cy="3835644"/>
          </a:xfrm>
        </p:spPr>
        <p:txBody>
          <a:bodyPr/>
          <a:lstStyle/>
          <a:p>
            <a:pPr marL="342900" marR="0" lvl="0" indent="-342900" algn="l" defTabSz="914400" rtl="0" eaLnBrk="1" fontAlgn="auto" latinLnBrk="0" hangingPunct="1">
              <a:lnSpc>
                <a:spcPct val="100000"/>
              </a:lnSpc>
              <a:spcBef>
                <a:spcPts val="15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Top-down view</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Provide abstractions to application programs</a:t>
            </a:r>
          </a:p>
          <a:p>
            <a:pPr marL="342900" marR="0" lvl="0" indent="-342900" algn="l" defTabSz="914400" rtl="0" eaLnBrk="1" fontAlgn="auto" latinLnBrk="0" hangingPunct="1">
              <a:lnSpc>
                <a:spcPct val="100000"/>
              </a:lnSpc>
              <a:spcBef>
                <a:spcPts val="15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Bottom-up view</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Manage pieces of complex system</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Provide orderly, controlled allocation of resources</a:t>
            </a:r>
          </a:p>
          <a:p>
            <a:endParaRPr lang="en-US" dirty="0"/>
          </a:p>
        </p:txBody>
      </p:sp>
    </p:spTree>
    <p:extLst>
      <p:ext uri="{BB962C8B-B14F-4D97-AF65-F5344CB8AC3E}">
        <p14:creationId xmlns:p14="http://schemas.microsoft.com/office/powerpoint/2010/main" val="9858132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83055"/>
            <a:ext cx="2453951" cy="1144347"/>
          </a:xfrm>
        </p:spPr>
        <p:txBody>
          <a:bodyPr wrap="square" lIns="0" tIns="18000" rIns="0" bIns="18000" anchor="ctr">
            <a:spAutoFit/>
          </a:bodyPr>
          <a:lstStyle/>
          <a:p>
            <a:r>
              <a:rPr lang="en-US" dirty="0"/>
              <a:t>System Calls</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49895" y="1655526"/>
            <a:ext cx="2659224" cy="3360338"/>
          </a:xfrm>
        </p:spPr>
        <p:txBody>
          <a:bodyPr wrap="square" lIns="0" tIns="18000" rIns="0" bIns="18000" anchor="ctr">
            <a:spAutoFit/>
          </a:bodyPr>
          <a:lstStyle/>
          <a:p>
            <a:pPr marL="0" indent="0" algn="l">
              <a:buNone/>
            </a:pPr>
            <a:r>
              <a:rPr lang="en-US" sz="1800" b="0" i="0" u="none" strike="noStrike" baseline="0" dirty="0">
                <a:latin typeface="Arial" panose="020B0604020202020204" pitchFamily="34" charset="0"/>
                <a:cs typeface="Arial" panose="020B0604020202020204" pitchFamily="34" charset="0"/>
              </a:rPr>
              <a:t>Some of the major POSIX system calls. The return code </a:t>
            </a:r>
            <a:r>
              <a:rPr lang="en-US" sz="1800" b="0" i="1" u="none" strike="noStrike" baseline="0" dirty="0">
                <a:latin typeface="Arial" panose="020B0604020202020204" pitchFamily="34" charset="0"/>
                <a:cs typeface="Arial" panose="020B0604020202020204" pitchFamily="34" charset="0"/>
              </a:rPr>
              <a:t>s </a:t>
            </a:r>
            <a:r>
              <a:rPr lang="en-US" sz="1800" b="0" i="0" u="none" strike="noStrike" baseline="0" dirty="0">
                <a:latin typeface="Arial" panose="020B0604020202020204" pitchFamily="34" charset="0"/>
                <a:cs typeface="Arial" panose="020B0604020202020204" pitchFamily="34" charset="0"/>
              </a:rPr>
              <a:t>is −1 if an error has occurred. The return codes are as follows: </a:t>
            </a:r>
            <a:r>
              <a:rPr lang="en-US" sz="1800" b="0" i="1" u="none" strike="noStrike" baseline="0" dirty="0" err="1">
                <a:latin typeface="Arial" panose="020B0604020202020204" pitchFamily="34" charset="0"/>
                <a:cs typeface="Arial" panose="020B0604020202020204" pitchFamily="34" charset="0"/>
              </a:rPr>
              <a:t>pid</a:t>
            </a:r>
            <a:r>
              <a:rPr lang="en-US" sz="1800" b="0" i="1" u="none" strike="noStrike" baseline="0" dirty="0">
                <a:latin typeface="Arial" panose="020B0604020202020204" pitchFamily="34" charset="0"/>
                <a:cs typeface="Arial" panose="020B0604020202020204" pitchFamily="34" charset="0"/>
              </a:rPr>
              <a:t> </a:t>
            </a:r>
            <a:r>
              <a:rPr lang="en-US" sz="1800" b="0" i="0" u="none" strike="noStrike" baseline="0" dirty="0">
                <a:latin typeface="Arial" panose="020B0604020202020204" pitchFamily="34" charset="0"/>
                <a:cs typeface="Arial" panose="020B0604020202020204" pitchFamily="34" charset="0"/>
              </a:rPr>
              <a:t>is a process id, </a:t>
            </a:r>
            <a:r>
              <a:rPr lang="en-US" sz="1800" b="0" i="1" u="none" strike="noStrike" baseline="0" dirty="0" err="1">
                <a:latin typeface="Arial" panose="020B0604020202020204" pitchFamily="34" charset="0"/>
                <a:cs typeface="Arial" panose="020B0604020202020204" pitchFamily="34" charset="0"/>
              </a:rPr>
              <a:t>fd</a:t>
            </a:r>
            <a:r>
              <a:rPr lang="en-US" sz="1800" b="0" i="1" u="none" strike="noStrike" baseline="0" dirty="0">
                <a:latin typeface="Arial" panose="020B0604020202020204" pitchFamily="34" charset="0"/>
                <a:cs typeface="Arial" panose="020B0604020202020204" pitchFamily="34" charset="0"/>
              </a:rPr>
              <a:t> </a:t>
            </a:r>
            <a:r>
              <a:rPr lang="en-US" sz="1800" b="0" i="0" u="none" strike="noStrike" baseline="0" dirty="0">
                <a:latin typeface="Arial" panose="020B0604020202020204" pitchFamily="34" charset="0"/>
                <a:cs typeface="Arial" panose="020B0604020202020204" pitchFamily="34" charset="0"/>
              </a:rPr>
              <a:t>is a file descriptor, </a:t>
            </a:r>
            <a:r>
              <a:rPr lang="en-US" sz="1800" b="0" i="1" u="none" strike="noStrike" baseline="0" dirty="0">
                <a:latin typeface="Arial" panose="020B0604020202020204" pitchFamily="34" charset="0"/>
                <a:cs typeface="Arial" panose="020B0604020202020204" pitchFamily="34" charset="0"/>
              </a:rPr>
              <a:t>n </a:t>
            </a:r>
            <a:r>
              <a:rPr lang="en-US" sz="1800" b="0" i="0" u="none" strike="noStrike" baseline="0" dirty="0">
                <a:latin typeface="Arial" panose="020B0604020202020204" pitchFamily="34" charset="0"/>
                <a:cs typeface="Arial" panose="020B0604020202020204" pitchFamily="34" charset="0"/>
              </a:rPr>
              <a:t>is a byte count, </a:t>
            </a:r>
            <a:r>
              <a:rPr lang="en-US" sz="1800" b="0" i="1" u="none" strike="noStrike" baseline="0" dirty="0">
                <a:latin typeface="Arial" panose="020B0604020202020204" pitchFamily="34" charset="0"/>
                <a:cs typeface="Arial" panose="020B0604020202020204" pitchFamily="34" charset="0"/>
              </a:rPr>
              <a:t>position </a:t>
            </a:r>
            <a:r>
              <a:rPr lang="en-US" sz="1800" b="0" i="0" u="none" strike="noStrike" baseline="0" dirty="0">
                <a:latin typeface="Arial" panose="020B0604020202020204" pitchFamily="34" charset="0"/>
                <a:cs typeface="Arial" panose="020B0604020202020204" pitchFamily="34" charset="0"/>
              </a:rPr>
              <a:t>is an offset within the file, and </a:t>
            </a:r>
            <a:r>
              <a:rPr lang="en-US" sz="1800" b="0" i="1" u="none" strike="noStrike" baseline="0" dirty="0">
                <a:latin typeface="Arial" panose="020B0604020202020204" pitchFamily="34" charset="0"/>
                <a:cs typeface="Arial" panose="020B0604020202020204" pitchFamily="34" charset="0"/>
              </a:rPr>
              <a:t>seconds </a:t>
            </a:r>
            <a:r>
              <a:rPr lang="en-US" sz="1800" b="0" i="0" u="none" strike="noStrike" baseline="0" dirty="0">
                <a:latin typeface="Arial" panose="020B0604020202020204" pitchFamily="34" charset="0"/>
                <a:cs typeface="Arial" panose="020B0604020202020204" pitchFamily="34" charset="0"/>
              </a:rPr>
              <a:t>is the elapsed time. The parameters are explained in the text.</a:t>
            </a:r>
            <a:endParaRPr lang="en-US" sz="2200" dirty="0">
              <a:latin typeface="Arial" panose="020B0604020202020204" pitchFamily="34" charset="0"/>
              <a:cs typeface="Arial" panose="020B0604020202020204" pitchFamily="34" charset="0"/>
            </a:endParaRPr>
          </a:p>
        </p:txBody>
      </p:sp>
      <p:pic>
        <p:nvPicPr>
          <p:cNvPr id="6" name="Picture 5" descr="The table illustrates the list of call with their description for the three different management types and miscellaneous. &#10;Long description is available in notes, press F6">
            <a:extLst>
              <a:ext uri="{FF2B5EF4-FFF2-40B4-BE49-F238E27FC236}">
                <a16:creationId xmlns:a16="http://schemas.microsoft.com/office/drawing/2014/main" id="{5A27D80F-4B69-014F-6704-C101CB4065EB}"/>
              </a:ext>
            </a:extLst>
          </p:cNvPr>
          <p:cNvPicPr>
            <a:picLocks noChangeAspect="1"/>
          </p:cNvPicPr>
          <p:nvPr/>
        </p:nvPicPr>
        <p:blipFill>
          <a:blip r:embed="rId3"/>
          <a:stretch>
            <a:fillRect/>
          </a:stretch>
        </p:blipFill>
        <p:spPr>
          <a:xfrm>
            <a:off x="3307087" y="283055"/>
            <a:ext cx="5552932" cy="6105281"/>
          </a:xfrm>
          <a:prstGeom prst="rect">
            <a:avLst/>
          </a:prstGeom>
        </p:spPr>
      </p:pic>
    </p:spTree>
    <p:extLst>
      <p:ext uri="{BB962C8B-B14F-4D97-AF65-F5344CB8AC3E}">
        <p14:creationId xmlns:p14="http://schemas.microsoft.com/office/powerpoint/2010/main" val="417936708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18451"/>
            <a:ext cx="8229600" cy="590349"/>
          </a:xfrm>
        </p:spPr>
        <p:txBody>
          <a:bodyPr lIns="0" tIns="18000" rIns="0" bIns="18000" anchor="ctr">
            <a:spAutoFit/>
          </a:bodyPr>
          <a:lstStyle/>
          <a:p>
            <a:r>
              <a:rPr lang="en-US" dirty="0"/>
              <a:t>Windows System Call API</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1" y="983035"/>
            <a:ext cx="1763486" cy="5268553"/>
          </a:xfrm>
        </p:spPr>
        <p:txBody>
          <a:bodyPr wrap="square" lIns="0" tIns="18000" rIns="0" bIns="18000" anchor="ctr">
            <a:spAutoFit/>
          </a:bodyPr>
          <a:lstStyle/>
          <a:p>
            <a:pPr marL="0" indent="0">
              <a:buNone/>
            </a:pPr>
            <a:r>
              <a:rPr lang="en-US" sz="2000" dirty="0"/>
              <a:t>The Win32 </a:t>
            </a:r>
            <a:r>
              <a:rPr lang="en-US" sz="2000" spc="-300" dirty="0"/>
              <a:t>A P </a:t>
            </a:r>
            <a:r>
              <a:rPr lang="en-US" sz="2000" dirty="0"/>
              <a:t>I calls that roughly correspond to the UNIX calls of Fig. 1.18. It is worth emphasizing that Windows has a very large number of other system calls, most of which do not correspond to anything in UNIX.</a:t>
            </a:r>
          </a:p>
        </p:txBody>
      </p:sp>
      <p:pic>
        <p:nvPicPr>
          <p:cNvPr id="6" name="Picture 5" descr="The table illustrates the list of Unix commands with their Win32 and description.&#10;Long description is available in notes, press F6">
            <a:extLst>
              <a:ext uri="{FF2B5EF4-FFF2-40B4-BE49-F238E27FC236}">
                <a16:creationId xmlns:a16="http://schemas.microsoft.com/office/drawing/2014/main" id="{66A1664A-D9C0-EAF4-F570-679E95AFE349}"/>
              </a:ext>
            </a:extLst>
          </p:cNvPr>
          <p:cNvPicPr>
            <a:picLocks noChangeAspect="1"/>
          </p:cNvPicPr>
          <p:nvPr/>
        </p:nvPicPr>
        <p:blipFill>
          <a:blip r:embed="rId3"/>
          <a:stretch>
            <a:fillRect/>
          </a:stretch>
        </p:blipFill>
        <p:spPr>
          <a:xfrm>
            <a:off x="2382693" y="975019"/>
            <a:ext cx="6394010" cy="5281188"/>
          </a:xfrm>
          <a:prstGeom prst="rect">
            <a:avLst/>
          </a:prstGeom>
        </p:spPr>
      </p:pic>
    </p:spTree>
    <p:extLst>
      <p:ext uri="{BB962C8B-B14F-4D97-AF65-F5344CB8AC3E}">
        <p14:creationId xmlns:p14="http://schemas.microsoft.com/office/powerpoint/2010/main" val="12368148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1BF01-E5C9-A7EB-FFB8-3E5AAB5993EE}"/>
              </a:ext>
            </a:extLst>
          </p:cNvPr>
          <p:cNvSpPr>
            <a:spLocks noGrp="1"/>
          </p:cNvSpPr>
          <p:nvPr>
            <p:ph type="title"/>
          </p:nvPr>
        </p:nvSpPr>
        <p:spPr>
          <a:xfrm>
            <a:off x="457200" y="215371"/>
            <a:ext cx="8229600" cy="749271"/>
          </a:xfrm>
        </p:spPr>
        <p:txBody>
          <a:bodyPr/>
          <a:lstStyle/>
          <a:p>
            <a:r>
              <a:rPr kumimoji="0" lang="en-US" sz="3400" b="1" i="0" u="none" strike="noStrike" kern="0" cap="none" spc="-500" normalizeH="0" baseline="0" noProof="0" dirty="0">
                <a:ln>
                  <a:noFill/>
                </a:ln>
                <a:solidFill>
                  <a:srgbClr val="007FA3"/>
                </a:solidFill>
                <a:effectLst/>
                <a:uLnTx/>
                <a:uFillTx/>
                <a:latin typeface="Arial"/>
                <a:cs typeface="Times New Roman"/>
                <a:sym typeface="Times New Roman"/>
              </a:rPr>
              <a:t>O </a:t>
            </a:r>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S Structure: Monolithic </a:t>
            </a:r>
            <a:endParaRPr lang="en-US" dirty="0"/>
          </a:p>
        </p:txBody>
      </p:sp>
      <p:pic>
        <p:nvPicPr>
          <p:cNvPr id="5" name="Picture 4" descr="An illustration of a typical U N I X structure.&#10;Long description is available in notes, press F6">
            <a:extLst>
              <a:ext uri="{FF2B5EF4-FFF2-40B4-BE49-F238E27FC236}">
                <a16:creationId xmlns:a16="http://schemas.microsoft.com/office/drawing/2014/main" id="{3F5A7925-2C8E-9622-D832-5DDE8897CA6D}"/>
              </a:ext>
            </a:extLst>
          </p:cNvPr>
          <p:cNvPicPr>
            <a:picLocks noChangeAspect="1"/>
          </p:cNvPicPr>
          <p:nvPr/>
        </p:nvPicPr>
        <p:blipFill>
          <a:blip r:embed="rId2"/>
          <a:stretch>
            <a:fillRect/>
          </a:stretch>
        </p:blipFill>
        <p:spPr>
          <a:xfrm>
            <a:off x="1154199" y="1171575"/>
            <a:ext cx="6534150" cy="4365067"/>
          </a:xfrm>
          <a:prstGeom prst="rect">
            <a:avLst/>
          </a:prstGeom>
        </p:spPr>
      </p:pic>
      <p:sp>
        <p:nvSpPr>
          <p:cNvPr id="6" name="Content Placeholder 2">
            <a:extLst>
              <a:ext uri="{FF2B5EF4-FFF2-40B4-BE49-F238E27FC236}">
                <a16:creationId xmlns:a16="http://schemas.microsoft.com/office/drawing/2014/main" id="{05401CAF-24C1-540B-C45E-E0EA42183D28}"/>
              </a:ext>
            </a:extLst>
          </p:cNvPr>
          <p:cNvSpPr>
            <a:spLocks noGrp="1"/>
          </p:cNvSpPr>
          <p:nvPr/>
        </p:nvSpPr>
        <p:spPr>
          <a:xfrm>
            <a:off x="3267235" y="5686425"/>
            <a:ext cx="2308077" cy="313350"/>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spcBef>
                <a:spcPts val="600"/>
              </a:spcBef>
              <a:buNone/>
            </a:pPr>
            <a:r>
              <a:rPr lang="en-US" sz="1800" dirty="0"/>
              <a:t>Typical </a:t>
            </a:r>
            <a:r>
              <a:rPr lang="en-US" sz="1800" spc="-250" dirty="0"/>
              <a:t>U N I </a:t>
            </a:r>
            <a:r>
              <a:rPr lang="en-US" sz="1800" dirty="0"/>
              <a:t>X structure</a:t>
            </a:r>
          </a:p>
        </p:txBody>
      </p:sp>
    </p:spTree>
    <p:extLst>
      <p:ext uri="{BB962C8B-B14F-4D97-AF65-F5344CB8AC3E}">
        <p14:creationId xmlns:p14="http://schemas.microsoft.com/office/powerpoint/2010/main" val="19220570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81605"/>
            <a:ext cx="8229600" cy="559572"/>
          </a:xfrm>
        </p:spPr>
        <p:txBody>
          <a:bodyPr lIns="0" tIns="18000" rIns="0" bIns="18000" anchor="ctr">
            <a:spAutoFit/>
          </a:bodyPr>
          <a:lstStyle/>
          <a:p>
            <a:r>
              <a:rPr kumimoji="0" lang="en-US" sz="3400" b="1" i="0" u="none" strike="noStrike" kern="0" cap="none" spc="-500" normalizeH="0" baseline="0" noProof="0" dirty="0">
                <a:ln>
                  <a:noFill/>
                </a:ln>
                <a:solidFill>
                  <a:srgbClr val="007FA3"/>
                </a:solidFill>
                <a:effectLst/>
                <a:uLnTx/>
                <a:uFillTx/>
                <a:latin typeface="Arial"/>
                <a:cs typeface="Times New Roman"/>
                <a:sym typeface="Times New Roman"/>
              </a:rPr>
              <a:t>O </a:t>
            </a:r>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S structure: Virtualization </a:t>
            </a:r>
            <a:endParaRPr lang="en-US" dirty="0"/>
          </a:p>
        </p:txBody>
      </p:sp>
      <p:sp>
        <p:nvSpPr>
          <p:cNvPr id="7" name="Content Placeholder 6">
            <a:extLst>
              <a:ext uri="{FF2B5EF4-FFF2-40B4-BE49-F238E27FC236}">
                <a16:creationId xmlns:a16="http://schemas.microsoft.com/office/drawing/2014/main" id="{714893D7-B867-D87B-BA91-C9ADDB6C11B2}"/>
              </a:ext>
            </a:extLst>
          </p:cNvPr>
          <p:cNvSpPr>
            <a:spLocks noGrp="1"/>
          </p:cNvSpPr>
          <p:nvPr>
            <p:ph sz="quarter" idx="13"/>
          </p:nvPr>
        </p:nvSpPr>
        <p:spPr>
          <a:xfrm>
            <a:off x="457200" y="1001324"/>
            <a:ext cx="8229600" cy="1972988"/>
          </a:xfrm>
        </p:spPr>
        <p:txBody>
          <a:bodyPr/>
          <a:lstStyle/>
          <a:p>
            <a:pPr marL="0" marR="0" lvl="0"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400" b="1" i="0" u="none" strike="noStrike" kern="0" cap="none" spc="0" normalizeH="0" baseline="0" noProof="0" dirty="0">
                <a:ln>
                  <a:noFill/>
                </a:ln>
                <a:solidFill>
                  <a:srgbClr val="000000"/>
                </a:solidFill>
                <a:effectLst/>
                <a:uLnTx/>
                <a:uFillTx/>
                <a:latin typeface="Arial"/>
                <a:cs typeface="Arial"/>
                <a:sym typeface="Arial"/>
              </a:rPr>
              <a:t>Virtual machine monitor (</a:t>
            </a:r>
            <a:r>
              <a:rPr kumimoji="0" lang="en-US" sz="2400" b="1" i="0" u="none" strike="noStrike" kern="0" cap="none" spc="-300" normalizeH="0" baseline="0" noProof="0" dirty="0">
                <a:ln>
                  <a:noFill/>
                </a:ln>
                <a:solidFill>
                  <a:srgbClr val="000000"/>
                </a:solidFill>
                <a:effectLst/>
                <a:uLnTx/>
                <a:uFillTx/>
                <a:latin typeface="Arial"/>
                <a:cs typeface="Arial"/>
                <a:sym typeface="Arial"/>
              </a:rPr>
              <a:t>V M </a:t>
            </a:r>
            <a:r>
              <a:rPr kumimoji="0" lang="en-US" sz="2400" b="1" i="0" u="none" strike="noStrike" kern="0" cap="none" spc="0" normalizeH="0" baseline="0" noProof="0" dirty="0">
                <a:ln>
                  <a:noFill/>
                </a:ln>
                <a:solidFill>
                  <a:srgbClr val="000000"/>
                </a:solidFill>
                <a:effectLst/>
                <a:uLnTx/>
                <a:uFillTx/>
                <a:latin typeface="Arial"/>
                <a:cs typeface="Arial"/>
                <a:sym typeface="Arial"/>
              </a:rPr>
              <a:t>M) or Hypervisor</a:t>
            </a:r>
            <a:r>
              <a:rPr kumimoji="0" lang="en-US" sz="2400" b="0" i="0" u="none" strike="noStrike" kern="0" cap="none" spc="0" normalizeH="0" baseline="0" noProof="0" dirty="0">
                <a:ln>
                  <a:noFill/>
                </a:ln>
                <a:solidFill>
                  <a:srgbClr val="000000"/>
                </a:solidFill>
                <a:effectLst/>
                <a:uLnTx/>
                <a:uFillTx/>
                <a:latin typeface="Arial"/>
                <a:cs typeface="Arial"/>
                <a:sym typeface="Arial"/>
              </a:rPr>
              <a:t> emulates hardware</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000" b="1" i="0" u="none" strike="noStrike" kern="0" cap="none" spc="0" normalizeH="0" baseline="0" noProof="0" dirty="0">
                <a:ln>
                  <a:noFill/>
                </a:ln>
                <a:solidFill>
                  <a:srgbClr val="000000"/>
                </a:solidFill>
                <a:effectLst/>
                <a:uLnTx/>
                <a:uFillTx/>
                <a:latin typeface="Arial"/>
                <a:cs typeface="Arial"/>
                <a:sym typeface="Arial"/>
              </a:rPr>
              <a:t>Type 1:</a:t>
            </a:r>
            <a:r>
              <a:rPr kumimoji="0" lang="en-US" sz="2000" b="0" i="0" u="none" strike="noStrike" kern="0" cap="none" spc="0" normalizeH="0" baseline="0" noProof="0" dirty="0">
                <a:ln>
                  <a:noFill/>
                </a:ln>
                <a:solidFill>
                  <a:srgbClr val="000000"/>
                </a:solidFill>
                <a:effectLst/>
                <a:uLnTx/>
                <a:uFillTx/>
                <a:latin typeface="Arial"/>
                <a:cs typeface="Arial"/>
                <a:sym typeface="Arial"/>
              </a:rPr>
              <a:t> </a:t>
            </a:r>
            <a:r>
              <a:rPr kumimoji="0" lang="en-US" sz="2000" b="0" i="0" u="none" strike="noStrike" kern="0" cap="none" spc="-300" normalizeH="0" baseline="0" noProof="0" dirty="0">
                <a:ln>
                  <a:noFill/>
                </a:ln>
                <a:solidFill>
                  <a:srgbClr val="000000"/>
                </a:solidFill>
                <a:effectLst/>
                <a:uLnTx/>
                <a:uFillTx/>
                <a:latin typeface="Arial"/>
                <a:cs typeface="Arial"/>
                <a:sym typeface="Arial"/>
              </a:rPr>
              <a:t>V M </a:t>
            </a:r>
            <a:r>
              <a:rPr kumimoji="0" lang="en-US" sz="2000" b="0" i="0" u="none" strike="noStrike" kern="0" cap="none" spc="0" normalizeH="0" baseline="0" noProof="0" dirty="0" err="1">
                <a:ln>
                  <a:noFill/>
                </a:ln>
                <a:solidFill>
                  <a:srgbClr val="000000"/>
                </a:solidFill>
                <a:effectLst/>
                <a:uLnTx/>
                <a:uFillTx/>
                <a:latin typeface="Arial"/>
                <a:cs typeface="Arial"/>
                <a:sym typeface="Arial"/>
              </a:rPr>
              <a:t>M</a:t>
            </a:r>
            <a:r>
              <a:rPr kumimoji="0" lang="en-US" sz="2000" b="0" i="0" u="none" strike="noStrike" kern="0" cap="none" spc="0" normalizeH="0" baseline="0" noProof="0" dirty="0">
                <a:ln>
                  <a:noFill/>
                </a:ln>
                <a:solidFill>
                  <a:srgbClr val="000000"/>
                </a:solidFill>
                <a:effectLst/>
                <a:uLnTx/>
                <a:uFillTx/>
                <a:latin typeface="Arial"/>
                <a:cs typeface="Arial"/>
                <a:sym typeface="Arial"/>
              </a:rPr>
              <a:t> runs on bare metal (e.g., Xen) </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000" b="1" i="0" u="none" strike="noStrike" kern="0" cap="none" spc="0" normalizeH="0" baseline="0" noProof="0" dirty="0">
                <a:ln>
                  <a:noFill/>
                </a:ln>
                <a:solidFill>
                  <a:srgbClr val="000000"/>
                </a:solidFill>
                <a:effectLst/>
                <a:uLnTx/>
                <a:uFillTx/>
                <a:latin typeface="Arial"/>
                <a:cs typeface="Arial"/>
                <a:sym typeface="Arial"/>
              </a:rPr>
              <a:t>Type 2: </a:t>
            </a:r>
            <a:r>
              <a:rPr kumimoji="0" lang="en-US" sz="2000" b="0" i="0" u="none" strike="noStrike" kern="0" cap="none" spc="-250" normalizeH="0" baseline="0" noProof="0" dirty="0">
                <a:ln>
                  <a:noFill/>
                </a:ln>
                <a:solidFill>
                  <a:srgbClr val="000000"/>
                </a:solidFill>
                <a:effectLst/>
                <a:uLnTx/>
                <a:uFillTx/>
                <a:latin typeface="Arial"/>
                <a:cs typeface="Arial"/>
                <a:sym typeface="Arial"/>
              </a:rPr>
              <a:t>V M </a:t>
            </a:r>
            <a:r>
              <a:rPr kumimoji="0" lang="en-US" sz="2000" b="0" i="0" u="none" strike="noStrike" kern="0" cap="none" spc="0" normalizeH="0" baseline="0" noProof="0" dirty="0" err="1">
                <a:ln>
                  <a:noFill/>
                </a:ln>
                <a:solidFill>
                  <a:srgbClr val="000000"/>
                </a:solidFill>
                <a:effectLst/>
                <a:uLnTx/>
                <a:uFillTx/>
                <a:latin typeface="Arial"/>
                <a:cs typeface="Arial"/>
                <a:sym typeface="Arial"/>
              </a:rPr>
              <a:t>M</a:t>
            </a:r>
            <a:r>
              <a:rPr kumimoji="0" lang="en-US" sz="2000" b="0" i="0" u="none" strike="noStrike" kern="0" cap="none" spc="0" normalizeH="0" baseline="0" noProof="0" dirty="0">
                <a:ln>
                  <a:noFill/>
                </a:ln>
                <a:solidFill>
                  <a:srgbClr val="000000"/>
                </a:solidFill>
                <a:effectLst/>
                <a:uLnTx/>
                <a:uFillTx/>
                <a:latin typeface="Arial"/>
                <a:cs typeface="Arial"/>
                <a:sym typeface="Arial"/>
              </a:rPr>
              <a:t> hosted in the </a:t>
            </a:r>
            <a:r>
              <a:rPr kumimoji="0" lang="en-US" sz="2000" b="0" i="0" u="none" strike="noStrike" kern="0" cap="none" spc="-300" normalizeH="0" baseline="0" noProof="0" dirty="0">
                <a:ln>
                  <a:noFill/>
                </a:ln>
                <a:solidFill>
                  <a:srgbClr val="000000"/>
                </a:solidFill>
                <a:effectLst/>
                <a:uLnTx/>
                <a:uFillTx/>
                <a:latin typeface="Arial"/>
                <a:cs typeface="Arial"/>
                <a:sym typeface="Arial"/>
              </a:rPr>
              <a:t>O </a:t>
            </a:r>
            <a:r>
              <a:rPr kumimoji="0" lang="en-US" sz="2000" b="0" i="0" u="none" strike="noStrike" kern="0" cap="none" spc="0" normalizeH="0" baseline="0" noProof="0" dirty="0">
                <a:ln>
                  <a:noFill/>
                </a:ln>
                <a:solidFill>
                  <a:srgbClr val="000000"/>
                </a:solidFill>
                <a:effectLst/>
                <a:uLnTx/>
                <a:uFillTx/>
                <a:latin typeface="Arial"/>
                <a:cs typeface="Arial"/>
                <a:sym typeface="Arial"/>
              </a:rPr>
              <a:t>S (e.g., </a:t>
            </a:r>
            <a:r>
              <a:rPr kumimoji="0" lang="en-US" sz="2000" b="0" i="0" u="none" strike="noStrike" kern="0" cap="none" spc="-300" normalizeH="0" baseline="0" noProof="0" dirty="0">
                <a:ln>
                  <a:noFill/>
                </a:ln>
                <a:solidFill>
                  <a:srgbClr val="000000"/>
                </a:solidFill>
                <a:effectLst/>
                <a:uLnTx/>
                <a:uFillTx/>
                <a:latin typeface="Arial"/>
                <a:cs typeface="Arial"/>
                <a:sym typeface="Arial"/>
              </a:rPr>
              <a:t>Q E M </a:t>
            </a:r>
            <a:r>
              <a:rPr kumimoji="0" lang="en-US" sz="2000" b="0" i="0" u="none" strike="noStrike" kern="0" cap="none" spc="0" normalizeH="0" baseline="0" noProof="0" dirty="0">
                <a:ln>
                  <a:noFill/>
                </a:ln>
                <a:solidFill>
                  <a:srgbClr val="000000"/>
                </a:solidFill>
                <a:effectLst/>
                <a:uLnTx/>
                <a:uFillTx/>
                <a:latin typeface="Arial"/>
                <a:cs typeface="Arial"/>
                <a:sym typeface="Arial"/>
              </a:rPr>
              <a:t>U)</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000" b="1" i="0" u="none" strike="noStrike" kern="0" cap="none" spc="0" normalizeH="0" baseline="0" noProof="0" dirty="0">
                <a:ln>
                  <a:noFill/>
                </a:ln>
                <a:solidFill>
                  <a:srgbClr val="000000"/>
                </a:solidFill>
                <a:effectLst/>
                <a:uLnTx/>
                <a:uFillTx/>
                <a:latin typeface="Arial"/>
                <a:cs typeface="Arial"/>
                <a:sym typeface="Arial"/>
              </a:rPr>
              <a:t>Hybrid:</a:t>
            </a:r>
            <a:r>
              <a:rPr kumimoji="0" lang="en-US" sz="2000" b="0" i="0" u="none" strike="noStrike" kern="0" cap="none" spc="0" normalizeH="0" baseline="0" noProof="0" dirty="0">
                <a:ln>
                  <a:noFill/>
                </a:ln>
                <a:solidFill>
                  <a:srgbClr val="000000"/>
                </a:solidFill>
                <a:effectLst/>
                <a:uLnTx/>
                <a:uFillTx/>
                <a:latin typeface="Arial"/>
                <a:cs typeface="Arial"/>
                <a:sym typeface="Arial"/>
              </a:rPr>
              <a:t> </a:t>
            </a:r>
            <a:r>
              <a:rPr kumimoji="0" lang="en-US" sz="2000" b="0" i="0" u="none" strike="noStrike" kern="0" cap="none" spc="-300" normalizeH="0" baseline="0" noProof="0" dirty="0">
                <a:ln>
                  <a:noFill/>
                </a:ln>
                <a:solidFill>
                  <a:srgbClr val="000000"/>
                </a:solidFill>
                <a:effectLst/>
                <a:uLnTx/>
                <a:uFillTx/>
                <a:latin typeface="Arial"/>
                <a:cs typeface="Arial"/>
                <a:sym typeface="Arial"/>
              </a:rPr>
              <a:t>V M </a:t>
            </a:r>
            <a:r>
              <a:rPr kumimoji="0" lang="en-US" sz="2000" b="0" i="0" u="none" strike="noStrike" kern="0" cap="none" spc="0" normalizeH="0" baseline="0" noProof="0" dirty="0" err="1">
                <a:ln>
                  <a:noFill/>
                </a:ln>
                <a:solidFill>
                  <a:srgbClr val="000000"/>
                </a:solidFill>
                <a:effectLst/>
                <a:uLnTx/>
                <a:uFillTx/>
                <a:latin typeface="Arial"/>
                <a:cs typeface="Arial"/>
                <a:sym typeface="Arial"/>
              </a:rPr>
              <a:t>M</a:t>
            </a:r>
            <a:r>
              <a:rPr kumimoji="0" lang="en-US" sz="2000" b="0" i="0" u="none" strike="noStrike" kern="0" cap="none" spc="0" normalizeH="0" baseline="0" noProof="0" dirty="0">
                <a:ln>
                  <a:noFill/>
                </a:ln>
                <a:solidFill>
                  <a:srgbClr val="000000"/>
                </a:solidFill>
                <a:effectLst/>
                <a:uLnTx/>
                <a:uFillTx/>
                <a:latin typeface="Arial"/>
                <a:cs typeface="Arial"/>
                <a:sym typeface="Arial"/>
              </a:rPr>
              <a:t> inside the </a:t>
            </a:r>
            <a:r>
              <a:rPr kumimoji="0" lang="en-US" sz="2000" b="0" i="0" u="none" strike="noStrike" kern="0" cap="none" spc="-300" normalizeH="0" baseline="0" noProof="0" dirty="0">
                <a:ln>
                  <a:noFill/>
                </a:ln>
                <a:solidFill>
                  <a:srgbClr val="000000"/>
                </a:solidFill>
                <a:effectLst/>
                <a:uLnTx/>
                <a:uFillTx/>
                <a:latin typeface="Arial"/>
                <a:cs typeface="Arial"/>
                <a:sym typeface="Arial"/>
              </a:rPr>
              <a:t>O </a:t>
            </a:r>
            <a:r>
              <a:rPr kumimoji="0" lang="en-US" sz="2000" b="0" i="0" u="none" strike="noStrike" kern="0" cap="none" spc="0" normalizeH="0" baseline="0" noProof="0" dirty="0">
                <a:ln>
                  <a:noFill/>
                </a:ln>
                <a:solidFill>
                  <a:srgbClr val="000000"/>
                </a:solidFill>
                <a:effectLst/>
                <a:uLnTx/>
                <a:uFillTx/>
                <a:latin typeface="Arial"/>
                <a:cs typeface="Arial"/>
                <a:sym typeface="Arial"/>
              </a:rPr>
              <a:t>S (e.g., </a:t>
            </a:r>
            <a:r>
              <a:rPr kumimoji="0" lang="en-US" sz="2000" b="0" i="0" u="none" strike="noStrike" kern="0" cap="none" spc="-300" normalizeH="0" baseline="0" noProof="0" dirty="0">
                <a:ln>
                  <a:noFill/>
                </a:ln>
                <a:solidFill>
                  <a:srgbClr val="000000"/>
                </a:solidFill>
                <a:effectLst/>
                <a:uLnTx/>
                <a:uFillTx/>
                <a:latin typeface="Arial"/>
                <a:cs typeface="Arial"/>
                <a:sym typeface="Arial"/>
              </a:rPr>
              <a:t>K V </a:t>
            </a:r>
            <a:r>
              <a:rPr kumimoji="0" lang="en-US" sz="2000" b="0" i="0" u="none" strike="noStrike" kern="0" cap="none" spc="0" normalizeH="0" baseline="0" noProof="0" dirty="0">
                <a:ln>
                  <a:noFill/>
                </a:ln>
                <a:solidFill>
                  <a:srgbClr val="000000"/>
                </a:solidFill>
                <a:effectLst/>
                <a:uLnTx/>
                <a:uFillTx/>
                <a:latin typeface="Arial"/>
                <a:cs typeface="Arial"/>
                <a:sym typeface="Arial"/>
              </a:rPr>
              <a:t>M)</a:t>
            </a:r>
          </a:p>
          <a:p>
            <a:endParaRPr lang="en-US" dirty="0"/>
          </a:p>
        </p:txBody>
      </p:sp>
      <p:pic>
        <p:nvPicPr>
          <p:cNvPr id="4" name="Picture 3" descr="The figure consists of three parts labeled (a), (b), and (c) that illustrate (a) A type 1 hypervisor. (b) A pure type 2 hypervisor. (c) A practical type 2 hypervisor.&#10;Long description is available in notes, press F6">
            <a:extLst>
              <a:ext uri="{FF2B5EF4-FFF2-40B4-BE49-F238E27FC236}">
                <a16:creationId xmlns:a16="http://schemas.microsoft.com/office/drawing/2014/main" id="{D8935BD0-EB2D-1497-537D-20505C37A196}"/>
              </a:ext>
            </a:extLst>
          </p:cNvPr>
          <p:cNvPicPr>
            <a:picLocks noChangeAspect="1"/>
          </p:cNvPicPr>
          <p:nvPr/>
        </p:nvPicPr>
        <p:blipFill>
          <a:blip r:embed="rId3"/>
          <a:srcRect/>
          <a:stretch/>
        </p:blipFill>
        <p:spPr>
          <a:xfrm>
            <a:off x="457200" y="3268227"/>
            <a:ext cx="8172139" cy="2344877"/>
          </a:xfrm>
          <a:prstGeom prst="rect">
            <a:avLst/>
          </a:prstGeom>
        </p:spPr>
      </p:pic>
      <p:sp>
        <p:nvSpPr>
          <p:cNvPr id="9" name="Content Placeholder 6">
            <a:extLst>
              <a:ext uri="{FF2B5EF4-FFF2-40B4-BE49-F238E27FC236}">
                <a16:creationId xmlns:a16="http://schemas.microsoft.com/office/drawing/2014/main" id="{A6708C57-F608-396B-861C-4FC868EB7AB1}"/>
              </a:ext>
            </a:extLst>
          </p:cNvPr>
          <p:cNvSpPr>
            <a:spLocks noGrp="1"/>
          </p:cNvSpPr>
          <p:nvPr/>
        </p:nvSpPr>
        <p:spPr>
          <a:xfrm>
            <a:off x="231273" y="5773128"/>
            <a:ext cx="8912727" cy="313350"/>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buNone/>
            </a:pPr>
            <a:r>
              <a:rPr lang="en-US" sz="1800" dirty="0"/>
              <a:t>(a) A type 1 hypervisor. (b) A pure type 2 hypervisor. (c) A practical type 2 hypervisor </a:t>
            </a:r>
          </a:p>
        </p:txBody>
      </p:sp>
    </p:spTree>
    <p:extLst>
      <p:ext uri="{BB962C8B-B14F-4D97-AF65-F5344CB8AC3E}">
        <p14:creationId xmlns:p14="http://schemas.microsoft.com/office/powerpoint/2010/main" val="7890036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07128-9A2C-2A37-ED15-ECCBEB4F0994}"/>
              </a:ext>
            </a:extLst>
          </p:cNvPr>
          <p:cNvSpPr>
            <a:spLocks noGrp="1"/>
          </p:cNvSpPr>
          <p:nvPr>
            <p:ph type="title"/>
          </p:nvPr>
        </p:nvSpPr>
        <p:spPr>
          <a:xfrm>
            <a:off x="457200" y="215372"/>
            <a:ext cx="8229600" cy="618642"/>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Containers</a:t>
            </a:r>
            <a:endParaRPr lang="en-US" dirty="0"/>
          </a:p>
        </p:txBody>
      </p:sp>
      <p:sp>
        <p:nvSpPr>
          <p:cNvPr id="3" name="Content Placeholder 2">
            <a:extLst>
              <a:ext uri="{FF2B5EF4-FFF2-40B4-BE49-F238E27FC236}">
                <a16:creationId xmlns:a16="http://schemas.microsoft.com/office/drawing/2014/main" id="{657A49A3-4976-8B69-90D0-FFD70B474EC9}"/>
              </a:ext>
            </a:extLst>
          </p:cNvPr>
          <p:cNvSpPr>
            <a:spLocks noGrp="1"/>
          </p:cNvSpPr>
          <p:nvPr>
            <p:ph sz="quarter" idx="13"/>
          </p:nvPr>
        </p:nvSpPr>
        <p:spPr>
          <a:xfrm>
            <a:off x="326571" y="1125415"/>
            <a:ext cx="8546124" cy="4983983"/>
          </a:xfrm>
        </p:spPr>
        <p:txBody>
          <a:bodyPr>
            <a:normAutofit fontScale="92500" lnSpcReduction="200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Containers can run multiple instances of an </a:t>
            </a:r>
            <a:r>
              <a:rPr kumimoji="0" lang="en-US" altLang="en-US" sz="2600" b="0" i="0" u="none" strike="noStrike" kern="0" cap="none" spc="-30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O </a:t>
            </a: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S on a single machine</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Each container shares the host </a:t>
            </a:r>
            <a:r>
              <a:rPr kumimoji="0" lang="en-US" altLang="en-US" sz="2600" b="0" i="0" u="none" strike="noStrike" kern="0" cap="none" spc="-30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O </a:t>
            </a: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S kernel and the binaries and libraries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Container does not contain full </a:t>
            </a:r>
            <a:r>
              <a:rPr kumimoji="0" lang="en-US" altLang="en-US" sz="2600" b="0" i="0" u="none" strike="noStrike" kern="0" cap="none" spc="-30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O </a:t>
            </a: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S and therefore can be lightweight</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Downsides to containers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Cannot run a container with a completely different </a:t>
            </a:r>
            <a:r>
              <a:rPr kumimoji="0" lang="en-US" altLang="en-US" sz="2600" b="0" i="0" u="none" strike="noStrike" kern="0" cap="none" spc="-30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O</a:t>
            </a: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S than the host</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Unlike with virtual machines no strict resource partitioning</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Containers are process-level isolated</a:t>
            </a:r>
          </a:p>
          <a:p>
            <a:pPr marL="1229868" marR="0" lvl="2"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If a container alters the stability of the underlying kernel this may affect other containers</a:t>
            </a:r>
          </a:p>
          <a:p>
            <a:endParaRPr lang="en-US" dirty="0"/>
          </a:p>
        </p:txBody>
      </p:sp>
    </p:spTree>
    <p:extLst>
      <p:ext uri="{BB962C8B-B14F-4D97-AF65-F5344CB8AC3E}">
        <p14:creationId xmlns:p14="http://schemas.microsoft.com/office/powerpoint/2010/main" val="2924285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97C5B-A3EA-9F48-E860-2BDD0DE1E5D0}"/>
              </a:ext>
            </a:extLst>
          </p:cNvPr>
          <p:cNvSpPr>
            <a:spLocks noGrp="1"/>
          </p:cNvSpPr>
          <p:nvPr>
            <p:ph type="title"/>
          </p:nvPr>
        </p:nvSpPr>
        <p:spPr>
          <a:xfrm>
            <a:off x="457200" y="215371"/>
            <a:ext cx="8229600" cy="699029"/>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The World According to C</a:t>
            </a:r>
            <a:endParaRPr lang="en-US" dirty="0"/>
          </a:p>
        </p:txBody>
      </p:sp>
      <p:sp>
        <p:nvSpPr>
          <p:cNvPr id="3" name="Content Placeholder 2">
            <a:extLst>
              <a:ext uri="{FF2B5EF4-FFF2-40B4-BE49-F238E27FC236}">
                <a16:creationId xmlns:a16="http://schemas.microsoft.com/office/drawing/2014/main" id="{B93F460F-D75E-CC8A-2A7A-FD5C645617C7}"/>
              </a:ext>
            </a:extLst>
          </p:cNvPr>
          <p:cNvSpPr>
            <a:spLocks noGrp="1"/>
          </p:cNvSpPr>
          <p:nvPr>
            <p:ph sz="quarter" idx="13"/>
          </p:nvPr>
        </p:nvSpPr>
        <p:spPr>
          <a:xfrm>
            <a:off x="457200" y="1170353"/>
            <a:ext cx="8229600" cy="1715722"/>
          </a:xfrm>
        </p:spPr>
        <p:txBody>
          <a:bodyPr>
            <a:normAutofit fontScale="92500" lnSpcReduction="200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800" b="0" i="0" u="none" strike="noStrike" kern="0" cap="none" spc="0" normalizeH="0" baseline="0" noProof="0" dirty="0">
                <a:ln>
                  <a:noFill/>
                </a:ln>
                <a:solidFill>
                  <a:srgbClr val="000000"/>
                </a:solidFill>
                <a:effectLst/>
                <a:uLnTx/>
                <a:uFillTx/>
                <a:latin typeface="Arial"/>
                <a:cs typeface="Arial"/>
                <a:sym typeface="Arial"/>
              </a:rPr>
              <a:t>C was created by Dennis Ritchie in 1972 to develop </a:t>
            </a:r>
            <a:r>
              <a:rPr kumimoji="0" lang="en-US" altLang="en-US" sz="2800" b="0" i="0" u="none" strike="noStrike" kern="0" cap="none" spc="-300" normalizeH="0" baseline="0" noProof="0" dirty="0">
                <a:ln>
                  <a:noFill/>
                </a:ln>
                <a:solidFill>
                  <a:srgbClr val="000000"/>
                </a:solidFill>
                <a:effectLst/>
                <a:uLnTx/>
                <a:uFillTx/>
                <a:latin typeface="Arial"/>
                <a:cs typeface="Arial"/>
                <a:sym typeface="Arial"/>
              </a:rPr>
              <a:t>U N I </a:t>
            </a:r>
            <a:r>
              <a:rPr kumimoji="0" lang="en-US" altLang="en-US" sz="2800" b="0" i="0" u="none" strike="noStrike" kern="0" cap="none" spc="0" normalizeH="0" baseline="0" noProof="0" dirty="0">
                <a:ln>
                  <a:noFill/>
                </a:ln>
                <a:solidFill>
                  <a:srgbClr val="000000"/>
                </a:solidFill>
                <a:effectLst/>
                <a:uLnTx/>
                <a:uFillTx/>
                <a:latin typeface="Arial"/>
                <a:cs typeface="Arial"/>
                <a:sym typeface="Arial"/>
              </a:rPr>
              <a:t>X programs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800" b="0" i="0" u="none" strike="noStrike" kern="0" cap="none" spc="0" normalizeH="0" baseline="0" noProof="0" dirty="0">
                <a:ln>
                  <a:noFill/>
                </a:ln>
                <a:solidFill>
                  <a:srgbClr val="000000"/>
                </a:solidFill>
                <a:effectLst/>
                <a:uLnTx/>
                <a:uFillTx/>
                <a:latin typeface="Arial"/>
                <a:cs typeface="Arial"/>
                <a:sym typeface="Arial"/>
              </a:rPr>
              <a:t>Some of the </a:t>
            </a:r>
            <a:r>
              <a:rPr kumimoji="0" lang="en-US" altLang="en-US" sz="2800" b="0" i="0" u="none" strike="noStrike" kern="0" cap="none" spc="-350" normalizeH="0" baseline="0" noProof="0" dirty="0">
                <a:ln>
                  <a:noFill/>
                </a:ln>
                <a:solidFill>
                  <a:srgbClr val="000000"/>
                </a:solidFill>
                <a:effectLst/>
                <a:uLnTx/>
                <a:uFillTx/>
                <a:latin typeface="Arial"/>
                <a:cs typeface="Arial"/>
                <a:sym typeface="Arial"/>
              </a:rPr>
              <a:t>U N I </a:t>
            </a:r>
            <a:r>
              <a:rPr kumimoji="0" lang="en-US" altLang="en-US" sz="2800" b="0" i="0" u="none" strike="noStrike" kern="0" cap="none" spc="0" normalizeH="0" baseline="0" noProof="0" dirty="0">
                <a:ln>
                  <a:noFill/>
                </a:ln>
                <a:solidFill>
                  <a:srgbClr val="000000"/>
                </a:solidFill>
                <a:effectLst/>
                <a:uLnTx/>
                <a:uFillTx/>
                <a:latin typeface="Arial"/>
                <a:cs typeface="Arial"/>
                <a:sym typeface="Arial"/>
              </a:rPr>
              <a:t>X roots still visible</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800" b="0" i="0" u="none" strike="noStrike" kern="0" cap="none" spc="0" normalizeH="0" baseline="0" noProof="0" dirty="0">
                <a:ln>
                  <a:noFill/>
                </a:ln>
                <a:solidFill>
                  <a:srgbClr val="000000"/>
                </a:solidFill>
                <a:effectLst/>
                <a:uLnTx/>
                <a:uFillTx/>
                <a:latin typeface="Arial"/>
                <a:cs typeface="Arial"/>
                <a:sym typeface="Arial"/>
              </a:rPr>
              <a:t>“Everything is a file”</a:t>
            </a:r>
          </a:p>
          <a:p>
            <a:endParaRPr lang="en-US" dirty="0"/>
          </a:p>
        </p:txBody>
      </p:sp>
      <p:sp>
        <p:nvSpPr>
          <p:cNvPr id="4" name="Content Placeholder 3">
            <a:extLst>
              <a:ext uri="{FF2B5EF4-FFF2-40B4-BE49-F238E27FC236}">
                <a16:creationId xmlns:a16="http://schemas.microsoft.com/office/drawing/2014/main" id="{9D5DBC5F-2DBA-7B47-5CE1-4573845637AF}"/>
              </a:ext>
            </a:extLst>
          </p:cNvPr>
          <p:cNvSpPr>
            <a:spLocks noGrp="1"/>
          </p:cNvSpPr>
          <p:nvPr>
            <p:ph sz="quarter" idx="14"/>
          </p:nvPr>
        </p:nvSpPr>
        <p:spPr>
          <a:xfrm>
            <a:off x="457200" y="3057525"/>
            <a:ext cx="8229600" cy="3071970"/>
          </a:xfrm>
        </p:spPr>
        <p:txBody>
          <a:bodyPr>
            <a:normAutofit lnSpcReduction="100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a:cs typeface="Arial"/>
                <a:sym typeface="Arial"/>
              </a:rPr>
              <a:t>UNIX/Linux – Everything is a file</a:t>
            </a:r>
          </a:p>
          <a:p>
            <a:pPr marL="829818" lvl="1" indent="-342900">
              <a:buFont typeface="Arial"/>
              <a:buChar char="•"/>
              <a:defRPr/>
            </a:pPr>
            <a:r>
              <a:rPr kumimoji="0" lang="en-US" altLang="en-US" sz="2800" b="0" i="0" u="none" strike="noStrike" kern="0" cap="none" spc="0" normalizeH="0" baseline="0" noProof="0" dirty="0">
                <a:ln>
                  <a:noFill/>
                </a:ln>
                <a:solidFill>
                  <a:srgbClr val="000000"/>
                </a:solidFill>
                <a:effectLst/>
                <a:uLnTx/>
                <a:uFillTx/>
                <a:latin typeface="Arial"/>
                <a:cs typeface="Arial"/>
                <a:sym typeface="Arial"/>
              </a:rPr>
              <a:t>Sockets</a:t>
            </a:r>
          </a:p>
          <a:p>
            <a:pPr marL="829818" lvl="1" indent="-342900">
              <a:buFont typeface="Arial"/>
              <a:buChar char="•"/>
              <a:defRPr/>
            </a:pPr>
            <a:r>
              <a:rPr kumimoji="0" lang="en-US" altLang="en-US" sz="2800" b="0" i="0" u="none" strike="noStrike" kern="0" cap="none" spc="0" normalizeH="0" baseline="0" noProof="0" dirty="0">
                <a:ln>
                  <a:noFill/>
                </a:ln>
                <a:solidFill>
                  <a:srgbClr val="000000"/>
                </a:solidFill>
                <a:effectLst/>
                <a:uLnTx/>
                <a:uFillTx/>
                <a:latin typeface="Arial"/>
                <a:cs typeface="Arial"/>
                <a:sym typeface="Arial"/>
              </a:rPr>
              <a:t>Devices </a:t>
            </a:r>
          </a:p>
          <a:p>
            <a:pPr marL="829818" lvl="1" indent="-342900">
              <a:buFont typeface="Arial"/>
              <a:buChar char="•"/>
              <a:defRPr/>
            </a:pPr>
            <a:r>
              <a:rPr kumimoji="0" lang="en-US" altLang="en-US" sz="2800" b="0" i="0" u="none" strike="noStrike" kern="0" cap="none" spc="0" normalizeH="0" baseline="0" noProof="0" dirty="0">
                <a:ln>
                  <a:noFill/>
                </a:ln>
                <a:solidFill>
                  <a:srgbClr val="000000"/>
                </a:solidFill>
                <a:effectLst/>
                <a:uLnTx/>
                <a:uFillTx/>
                <a:latin typeface="Arial"/>
                <a:cs typeface="Arial"/>
                <a:sym typeface="Arial"/>
              </a:rPr>
              <a:t>Hard drives</a:t>
            </a:r>
          </a:p>
          <a:p>
            <a:pPr marL="829818" lvl="1" indent="-342900">
              <a:buFont typeface="Arial"/>
              <a:buChar char="•"/>
              <a:defRPr/>
            </a:pPr>
            <a:r>
              <a:rPr kumimoji="0" lang="en-US" altLang="en-US" sz="2800" b="0" i="0" u="none" strike="noStrike" kern="0" cap="none" spc="0" normalizeH="0" baseline="0" noProof="0" dirty="0">
                <a:ln>
                  <a:noFill/>
                </a:ln>
                <a:solidFill>
                  <a:srgbClr val="000000"/>
                </a:solidFill>
                <a:effectLst/>
                <a:uLnTx/>
                <a:uFillTx/>
                <a:latin typeface="Arial"/>
                <a:cs typeface="Arial"/>
                <a:sym typeface="Arial"/>
              </a:rPr>
              <a:t>Printers</a:t>
            </a:r>
          </a:p>
          <a:p>
            <a:pPr marL="829818" lvl="1" indent="-342900">
              <a:buFont typeface="Arial"/>
              <a:buChar char="•"/>
              <a:defRPr/>
            </a:pPr>
            <a:r>
              <a:rPr kumimoji="0" lang="en-US" altLang="en-US" sz="2800" b="0" i="0" u="none" strike="noStrike" kern="0" cap="none" spc="0" normalizeH="0" baseline="0" noProof="0" dirty="0">
                <a:ln>
                  <a:noFill/>
                </a:ln>
                <a:solidFill>
                  <a:srgbClr val="000000"/>
                </a:solidFill>
                <a:effectLst/>
                <a:uLnTx/>
                <a:uFillTx/>
                <a:latin typeface="Arial"/>
                <a:cs typeface="Arial"/>
                <a:sym typeface="Arial"/>
              </a:rPr>
              <a:t>Pipes  </a:t>
            </a:r>
            <a:endParaRPr kumimoji="0" lang="en-US" sz="2800" b="0" i="0" u="none" strike="noStrike" kern="0" cap="none" spc="0" normalizeH="0" baseline="0" noProof="0" dirty="0">
              <a:ln>
                <a:noFill/>
              </a:ln>
              <a:solidFill>
                <a:srgbClr val="000000"/>
              </a:solidFill>
              <a:effectLst/>
              <a:uLnTx/>
              <a:uFillTx/>
              <a:latin typeface="Arial"/>
              <a:cs typeface="Arial"/>
              <a:sym typeface="Arial"/>
            </a:endParaRPr>
          </a:p>
          <a:p>
            <a:pPr marL="829818" lvl="1" indent="-342900">
              <a:buFont typeface="Arial"/>
              <a:buChar char="•"/>
              <a:defRPr/>
            </a:pPr>
            <a:endParaRPr lang="en-US" dirty="0"/>
          </a:p>
        </p:txBody>
      </p:sp>
    </p:spTree>
    <p:extLst>
      <p:ext uri="{BB962C8B-B14F-4D97-AF65-F5344CB8AC3E}">
        <p14:creationId xmlns:p14="http://schemas.microsoft.com/office/powerpoint/2010/main" val="32011927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DE1B51-D4D1-3360-1F72-07F2D5C71E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0E85B8-AC0C-90EB-959F-5AB48BE78F6E}"/>
              </a:ext>
            </a:extLst>
          </p:cNvPr>
          <p:cNvSpPr>
            <a:spLocks noGrp="1"/>
          </p:cNvSpPr>
          <p:nvPr>
            <p:ph type="title"/>
          </p:nvPr>
        </p:nvSpPr>
        <p:spPr>
          <a:xfrm>
            <a:off x="457200" y="215371"/>
            <a:ext cx="8229600" cy="699029"/>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The World According to C</a:t>
            </a:r>
            <a:endParaRPr lang="en-US" dirty="0"/>
          </a:p>
        </p:txBody>
      </p:sp>
      <p:sp>
        <p:nvSpPr>
          <p:cNvPr id="3" name="Content Placeholder 3">
            <a:extLst>
              <a:ext uri="{FF2B5EF4-FFF2-40B4-BE49-F238E27FC236}">
                <a16:creationId xmlns:a16="http://schemas.microsoft.com/office/drawing/2014/main" id="{0A4E08A3-32B7-D898-13DF-46E24BF7DAEA}"/>
              </a:ext>
            </a:extLst>
          </p:cNvPr>
          <p:cNvSpPr txBox="1">
            <a:spLocks/>
          </p:cNvSpPr>
          <p:nvPr/>
        </p:nvSpPr>
        <p:spPr>
          <a:xfrm>
            <a:off x="530282" y="1342566"/>
            <a:ext cx="8083436" cy="1405957"/>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spcBef>
                <a:spcPts val="600"/>
              </a:spcBef>
              <a:buFont typeface="Arial"/>
              <a:buNone/>
            </a:pPr>
            <a:r>
              <a:rPr lang="en-US" altLang="en-US" sz="2800" dirty="0"/>
              <a:t>What do we have to do to print “Hello World” on the console (Standard output)?</a:t>
            </a:r>
          </a:p>
          <a:p>
            <a:pPr marL="342900" indent="-342900">
              <a:spcBef>
                <a:spcPts val="600"/>
              </a:spcBef>
            </a:pPr>
            <a:r>
              <a:rPr lang="en-US" altLang="en-US" sz="2800" b="1" dirty="0" err="1">
                <a:latin typeface="Consolas" panose="020B0609020204030204" pitchFamily="49" charset="0"/>
              </a:rPr>
              <a:t>printf</a:t>
            </a:r>
            <a:r>
              <a:rPr lang="en-US" altLang="en-US" sz="2800" dirty="0">
                <a:latin typeface="Consolas" panose="020B0609020204030204" pitchFamily="49" charset="0"/>
              </a:rPr>
              <a:t>(char *str, …);</a:t>
            </a:r>
          </a:p>
        </p:txBody>
      </p:sp>
      <p:sp>
        <p:nvSpPr>
          <p:cNvPr id="4" name="Content Placeholder 2">
            <a:extLst>
              <a:ext uri="{FF2B5EF4-FFF2-40B4-BE49-F238E27FC236}">
                <a16:creationId xmlns:a16="http://schemas.microsoft.com/office/drawing/2014/main" id="{B28115D3-9385-FA1D-9377-C74FF0B0B257}"/>
              </a:ext>
            </a:extLst>
          </p:cNvPr>
          <p:cNvSpPr>
            <a:spLocks noGrp="1"/>
          </p:cNvSpPr>
          <p:nvPr>
            <p:ph sz="quarter" idx="13"/>
          </p:nvPr>
        </p:nvSpPr>
        <p:spPr>
          <a:xfrm>
            <a:off x="602350" y="3056109"/>
            <a:ext cx="8229600" cy="3052562"/>
          </a:xfrm>
        </p:spPr>
        <p:txBody>
          <a:bodyPr wrap="square" lIns="0" tIns="18000" rIns="0" bIns="18000" anchor="ctr" anchorCtr="0">
            <a:spAutoFit/>
          </a:bodyPr>
          <a:lstStyle/>
          <a:p>
            <a:pPr marL="0" indent="0">
              <a:spcBef>
                <a:spcPts val="600"/>
              </a:spcBef>
              <a:buSzPts val="2400"/>
              <a:buNone/>
            </a:pPr>
            <a:r>
              <a:rPr lang="en-US" sz="2800" dirty="0">
                <a:latin typeface="Consolas" panose="020B0609020204030204" pitchFamily="49" charset="0"/>
                <a:sym typeface="Consolas"/>
              </a:rPr>
              <a:t>#include &lt;</a:t>
            </a:r>
            <a:r>
              <a:rPr lang="en-US" sz="2800" dirty="0" err="1">
                <a:latin typeface="Consolas" panose="020B0609020204030204" pitchFamily="49" charset="0"/>
                <a:sym typeface="Consolas"/>
              </a:rPr>
              <a:t>stdio.h</a:t>
            </a:r>
            <a:r>
              <a:rPr lang="en-US" sz="2800" dirty="0">
                <a:latin typeface="Consolas" panose="020B0609020204030204" pitchFamily="49" charset="0"/>
                <a:sym typeface="Consolas"/>
              </a:rPr>
              <a:t>&gt;</a:t>
            </a:r>
            <a:br>
              <a:rPr lang="en-US" sz="2800" dirty="0">
                <a:latin typeface="Consolas" panose="020B0609020204030204" pitchFamily="49" charset="0"/>
                <a:sym typeface="Consolas"/>
              </a:rPr>
            </a:br>
            <a:br>
              <a:rPr lang="en-US" sz="2800" dirty="0">
                <a:latin typeface="Consolas" panose="020B0609020204030204" pitchFamily="49" charset="0"/>
                <a:sym typeface="Consolas"/>
              </a:rPr>
            </a:br>
            <a:r>
              <a:rPr lang="en-US" sz="2800" dirty="0">
                <a:latin typeface="Consolas" panose="020B0609020204030204" pitchFamily="49" charset="0"/>
                <a:sym typeface="Consolas"/>
              </a:rPr>
              <a:t>int main(int </a:t>
            </a:r>
            <a:r>
              <a:rPr lang="en-US" sz="2800" dirty="0" err="1">
                <a:latin typeface="Consolas" panose="020B0609020204030204" pitchFamily="49" charset="0"/>
                <a:sym typeface="Consolas"/>
              </a:rPr>
              <a:t>argc</a:t>
            </a:r>
            <a:r>
              <a:rPr lang="en-US" sz="2800" dirty="0">
                <a:latin typeface="Consolas" panose="020B0609020204030204" pitchFamily="49" charset="0"/>
                <a:sym typeface="Consolas"/>
              </a:rPr>
              <a:t>, char **argv) </a:t>
            </a:r>
            <a:br>
              <a:rPr lang="en-US" sz="2800" dirty="0">
                <a:latin typeface="Consolas" panose="020B0609020204030204" pitchFamily="49" charset="0"/>
                <a:sym typeface="Consolas"/>
              </a:rPr>
            </a:br>
            <a:r>
              <a:rPr lang="en-US" sz="2800" dirty="0">
                <a:latin typeface="Consolas" panose="020B0609020204030204" pitchFamily="49" charset="0"/>
                <a:sym typeface="Consolas"/>
              </a:rPr>
              <a:t>{</a:t>
            </a:r>
            <a:br>
              <a:rPr lang="en-US" sz="2800" dirty="0">
                <a:latin typeface="Consolas" panose="020B0609020204030204" pitchFamily="49" charset="0"/>
                <a:sym typeface="Consolas"/>
              </a:rPr>
            </a:br>
            <a:r>
              <a:rPr lang="en-US" sz="2800" dirty="0">
                <a:latin typeface="Consolas" panose="020B0609020204030204" pitchFamily="49" charset="0"/>
                <a:sym typeface="Consolas"/>
              </a:rPr>
              <a:t>    </a:t>
            </a:r>
            <a:r>
              <a:rPr lang="en-US" sz="2800" b="1" dirty="0" err="1">
                <a:latin typeface="Consolas" panose="020B0609020204030204" pitchFamily="49" charset="0"/>
                <a:sym typeface="Consolas"/>
              </a:rPr>
              <a:t>printf</a:t>
            </a:r>
            <a:r>
              <a:rPr lang="en-US" sz="2800" dirty="0">
                <a:latin typeface="Consolas" panose="020B0609020204030204" pitchFamily="49" charset="0"/>
                <a:sym typeface="Consolas"/>
              </a:rPr>
              <a:t>("Hello World!\n");</a:t>
            </a:r>
            <a:br>
              <a:rPr lang="en-US" sz="2800" dirty="0">
                <a:latin typeface="Consolas" panose="020B0609020204030204" pitchFamily="49" charset="0"/>
                <a:sym typeface="Consolas"/>
              </a:rPr>
            </a:br>
            <a:r>
              <a:rPr lang="en-US" sz="2800" dirty="0">
                <a:latin typeface="Consolas" panose="020B0609020204030204" pitchFamily="49" charset="0"/>
                <a:sym typeface="Consolas"/>
              </a:rPr>
              <a:t>    return 0;</a:t>
            </a:r>
            <a:br>
              <a:rPr lang="en-US" sz="2800" dirty="0">
                <a:latin typeface="Consolas" panose="020B0609020204030204" pitchFamily="49" charset="0"/>
                <a:sym typeface="Consolas"/>
              </a:rPr>
            </a:br>
            <a:r>
              <a:rPr lang="en-US" sz="2800" dirty="0">
                <a:latin typeface="Consolas" panose="020B0609020204030204" pitchFamily="49" charset="0"/>
                <a:sym typeface="Consolas"/>
              </a:rPr>
              <a:t>}</a:t>
            </a:r>
          </a:p>
        </p:txBody>
      </p:sp>
    </p:spTree>
    <p:extLst>
      <p:ext uri="{BB962C8B-B14F-4D97-AF65-F5344CB8AC3E}">
        <p14:creationId xmlns:p14="http://schemas.microsoft.com/office/powerpoint/2010/main" val="34873706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218451"/>
            <a:ext cx="3069771" cy="590349"/>
          </a:xfrm>
        </p:spPr>
        <p:txBody>
          <a:bodyPr wrap="square" lIns="0" tIns="18000" rIns="0" bIns="18000" anchor="ctr">
            <a:spAutoFit/>
          </a:bodyPr>
          <a:lstStyle/>
          <a:p>
            <a:r>
              <a:rPr lang="en-US" dirty="0"/>
              <a:t>Build Process</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0" y="1725044"/>
            <a:ext cx="3611368" cy="1144347"/>
          </a:xfrm>
        </p:spPr>
        <p:txBody>
          <a:bodyPr wrap="square" lIns="0" tIns="18000" rIns="0" bIns="18000" anchor="ctr">
            <a:spAutoFit/>
          </a:bodyPr>
          <a:lstStyle/>
          <a:p>
            <a:pPr marL="0" indent="0">
              <a:buNone/>
            </a:pPr>
            <a:r>
              <a:rPr lang="en-US" sz="2400" dirty="0"/>
              <a:t>The process of compiling C and header files to make an executable.</a:t>
            </a:r>
          </a:p>
        </p:txBody>
      </p:sp>
      <p:pic>
        <p:nvPicPr>
          <p:cNvPr id="4" name="Picture 3" descr="The figure illustrates the process of compiling C and header files to make an executable.&#10;Long description is available in notes, press F6">
            <a:extLst>
              <a:ext uri="{FF2B5EF4-FFF2-40B4-BE49-F238E27FC236}">
                <a16:creationId xmlns:a16="http://schemas.microsoft.com/office/drawing/2014/main" id="{D8935BD0-EB2D-1497-537D-20505C37A196}"/>
              </a:ext>
            </a:extLst>
          </p:cNvPr>
          <p:cNvPicPr>
            <a:picLocks noChangeAspect="1"/>
          </p:cNvPicPr>
          <p:nvPr/>
        </p:nvPicPr>
        <p:blipFill>
          <a:blip r:embed="rId3"/>
          <a:srcRect/>
          <a:stretch/>
        </p:blipFill>
        <p:spPr>
          <a:xfrm>
            <a:off x="4068569" y="218451"/>
            <a:ext cx="4750581" cy="5915724"/>
          </a:xfrm>
          <a:prstGeom prst="rect">
            <a:avLst/>
          </a:prstGeom>
        </p:spPr>
      </p:pic>
    </p:spTree>
    <p:extLst>
      <p:ext uri="{BB962C8B-B14F-4D97-AF65-F5344CB8AC3E}">
        <p14:creationId xmlns:p14="http://schemas.microsoft.com/office/powerpoint/2010/main" val="63421297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6E5B98-F3C8-FAA1-E9B6-0260A813CE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FB2059-D57B-A879-E587-BB60D3B3DE9D}"/>
              </a:ext>
            </a:extLst>
          </p:cNvPr>
          <p:cNvSpPr>
            <a:spLocks noGrp="1"/>
          </p:cNvSpPr>
          <p:nvPr>
            <p:ph type="title"/>
          </p:nvPr>
        </p:nvSpPr>
        <p:spPr>
          <a:xfrm>
            <a:off x="457200" y="215371"/>
            <a:ext cx="8229600" cy="699029"/>
          </a:xfrm>
        </p:spPr>
        <p:txBody>
          <a:bodyPr/>
          <a:lstStyle/>
          <a:p>
            <a:r>
              <a:rPr lang="en-US" dirty="0"/>
              <a:t>Hello World Example</a:t>
            </a:r>
          </a:p>
        </p:txBody>
      </p:sp>
      <p:sp>
        <p:nvSpPr>
          <p:cNvPr id="5" name="Content Placeholder 3">
            <a:extLst>
              <a:ext uri="{FF2B5EF4-FFF2-40B4-BE49-F238E27FC236}">
                <a16:creationId xmlns:a16="http://schemas.microsoft.com/office/drawing/2014/main" id="{CCA91166-6C06-F6A4-85F8-17A682D2B9DD}"/>
              </a:ext>
            </a:extLst>
          </p:cNvPr>
          <p:cNvSpPr txBox="1">
            <a:spLocks/>
          </p:cNvSpPr>
          <p:nvPr/>
        </p:nvSpPr>
        <p:spPr>
          <a:xfrm>
            <a:off x="457200" y="1286306"/>
            <a:ext cx="8229600" cy="2344676"/>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spcBef>
                <a:spcPts val="600"/>
              </a:spcBef>
              <a:buFont typeface="Arial"/>
              <a:buNone/>
            </a:pPr>
            <a:r>
              <a:rPr lang="en-US" altLang="en-US" sz="2800" dirty="0"/>
              <a:t>What do we have to do to print “Hello World” on the console (Standard output)?</a:t>
            </a:r>
          </a:p>
          <a:p>
            <a:pPr marL="342900" indent="-342900">
              <a:spcBef>
                <a:spcPts val="600"/>
              </a:spcBef>
            </a:pPr>
            <a:r>
              <a:rPr lang="en-US" altLang="en-US" sz="2800" dirty="0" err="1">
                <a:latin typeface="Consolas" panose="020B0609020204030204" pitchFamily="49" charset="0"/>
              </a:rPr>
              <a:t>printf</a:t>
            </a:r>
            <a:r>
              <a:rPr lang="en-US" altLang="en-US" sz="2800" dirty="0">
                <a:latin typeface="Consolas" panose="020B0609020204030204" pitchFamily="49" charset="0"/>
              </a:rPr>
              <a:t>(char *str, …);</a:t>
            </a:r>
          </a:p>
          <a:p>
            <a:pPr marL="342900" indent="-342900">
              <a:spcBef>
                <a:spcPts val="600"/>
              </a:spcBef>
            </a:pPr>
            <a:r>
              <a:rPr lang="en-US" altLang="en-US" sz="2800" dirty="0">
                <a:latin typeface="Consolas" panose="020B0609020204030204" pitchFamily="49" charset="0"/>
              </a:rPr>
              <a:t>int </a:t>
            </a:r>
            <a:r>
              <a:rPr lang="en-US" altLang="en-US" sz="2800" b="1" dirty="0">
                <a:latin typeface="Consolas" panose="020B0609020204030204" pitchFamily="49" charset="0"/>
              </a:rPr>
              <a:t>write</a:t>
            </a:r>
            <a:r>
              <a:rPr lang="en-US" altLang="en-US" sz="2800" dirty="0">
                <a:latin typeface="Consolas" panose="020B0609020204030204" pitchFamily="49" charset="0"/>
              </a:rPr>
              <a:t>(int </a:t>
            </a:r>
            <a:r>
              <a:rPr lang="en-US" altLang="en-US" sz="2800" dirty="0" err="1">
                <a:latin typeface="Consolas" panose="020B0609020204030204" pitchFamily="49" charset="0"/>
              </a:rPr>
              <a:t>fd</a:t>
            </a:r>
            <a:r>
              <a:rPr lang="en-US" altLang="en-US" sz="2800" dirty="0">
                <a:latin typeface="Consolas" panose="020B0609020204030204" pitchFamily="49" charset="0"/>
              </a:rPr>
              <a:t>, char *</a:t>
            </a:r>
            <a:r>
              <a:rPr lang="en-US" altLang="en-US" sz="2800" dirty="0" err="1">
                <a:latin typeface="Consolas" panose="020B0609020204030204" pitchFamily="49" charset="0"/>
              </a:rPr>
              <a:t>buf</a:t>
            </a:r>
            <a:r>
              <a:rPr lang="en-US" altLang="en-US" sz="2800" dirty="0">
                <a:latin typeface="Consolas" panose="020B0609020204030204" pitchFamily="49" charset="0"/>
              </a:rPr>
              <a:t>, </a:t>
            </a:r>
            <a:r>
              <a:rPr lang="en-US" altLang="en-US" sz="2800" dirty="0" err="1">
                <a:latin typeface="Consolas" panose="020B0609020204030204" pitchFamily="49" charset="0"/>
              </a:rPr>
              <a:t>size_t</a:t>
            </a:r>
            <a:r>
              <a:rPr lang="en-US" altLang="en-US" sz="2800" dirty="0">
                <a:latin typeface="Consolas" panose="020B0609020204030204" pitchFamily="49" charset="0"/>
              </a:rPr>
              <a:t> </a:t>
            </a:r>
            <a:r>
              <a:rPr lang="en-US" altLang="en-US" sz="2800" dirty="0" err="1">
                <a:latin typeface="Consolas" panose="020B0609020204030204" pitchFamily="49" charset="0"/>
              </a:rPr>
              <a:t>len</a:t>
            </a:r>
            <a:r>
              <a:rPr lang="en-US" altLang="en-US" sz="2800" dirty="0">
                <a:latin typeface="Consolas" panose="020B0609020204030204" pitchFamily="49" charset="0"/>
              </a:rPr>
              <a:t>);</a:t>
            </a:r>
          </a:p>
        </p:txBody>
      </p:sp>
    </p:spTree>
    <p:extLst>
      <p:ext uri="{BB962C8B-B14F-4D97-AF65-F5344CB8AC3E}">
        <p14:creationId xmlns:p14="http://schemas.microsoft.com/office/powerpoint/2010/main" val="41357576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B6BCF-BD7D-8DAF-1EB1-413CA992BF9B}"/>
              </a:ext>
            </a:extLst>
          </p:cNvPr>
          <p:cNvSpPr>
            <a:spLocks noGrp="1"/>
          </p:cNvSpPr>
          <p:nvPr>
            <p:ph type="title"/>
          </p:nvPr>
        </p:nvSpPr>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Recall: Everything Is a File!</a:t>
            </a:r>
            <a:endParaRPr lang="en-US" dirty="0"/>
          </a:p>
        </p:txBody>
      </p:sp>
      <p:graphicFrame>
        <p:nvGraphicFramePr>
          <p:cNvPr id="5" name="Table 5">
            <a:extLst>
              <a:ext uri="{FF2B5EF4-FFF2-40B4-BE49-F238E27FC236}">
                <a16:creationId xmlns:a16="http://schemas.microsoft.com/office/drawing/2014/main" id="{2D7BAF5D-4FCF-6310-D909-C4AC9EC256EE}"/>
              </a:ext>
            </a:extLst>
          </p:cNvPr>
          <p:cNvGraphicFramePr>
            <a:graphicFrameLocks noGrp="1"/>
          </p:cNvGraphicFramePr>
          <p:nvPr>
            <p:extLst>
              <p:ext uri="{D42A27DB-BD31-4B8C-83A1-F6EECF244321}">
                <p14:modId xmlns:p14="http://schemas.microsoft.com/office/powerpoint/2010/main" val="3436671142"/>
              </p:ext>
            </p:extLst>
          </p:nvPr>
        </p:nvGraphicFramePr>
        <p:xfrm>
          <a:off x="365662" y="1892570"/>
          <a:ext cx="8406550" cy="2011680"/>
        </p:xfrm>
        <a:graphic>
          <a:graphicData uri="http://schemas.openxmlformats.org/drawingml/2006/table">
            <a:tbl>
              <a:tblPr firstRow="1" bandRow="1">
                <a:tableStyleId>{40F9630F-82C1-40B7-BC3A-925EFCFF5E92}</a:tableStyleId>
              </a:tblPr>
              <a:tblGrid>
                <a:gridCol w="2101638">
                  <a:extLst>
                    <a:ext uri="{9D8B030D-6E8A-4147-A177-3AD203B41FA5}">
                      <a16:colId xmlns:a16="http://schemas.microsoft.com/office/drawing/2014/main" val="1066574142"/>
                    </a:ext>
                  </a:extLst>
                </a:gridCol>
                <a:gridCol w="2101638">
                  <a:extLst>
                    <a:ext uri="{9D8B030D-6E8A-4147-A177-3AD203B41FA5}">
                      <a16:colId xmlns:a16="http://schemas.microsoft.com/office/drawing/2014/main" val="4027153820"/>
                    </a:ext>
                  </a:extLst>
                </a:gridCol>
                <a:gridCol w="1476466">
                  <a:extLst>
                    <a:ext uri="{9D8B030D-6E8A-4147-A177-3AD203B41FA5}">
                      <a16:colId xmlns:a16="http://schemas.microsoft.com/office/drawing/2014/main" val="985760773"/>
                    </a:ext>
                  </a:extLst>
                </a:gridCol>
                <a:gridCol w="2726808">
                  <a:extLst>
                    <a:ext uri="{9D8B030D-6E8A-4147-A177-3AD203B41FA5}">
                      <a16:colId xmlns:a16="http://schemas.microsoft.com/office/drawing/2014/main" val="2916968049"/>
                    </a:ext>
                  </a:extLst>
                </a:gridCol>
              </a:tblGrid>
              <a:tr h="274320">
                <a:tc>
                  <a:txBody>
                    <a:bodyPr/>
                    <a:lstStyle/>
                    <a:p>
                      <a:pPr algn="ctr"/>
                      <a:r>
                        <a:rPr lang="en-US" sz="1800" noProof="0" dirty="0">
                          <a:solidFill>
                            <a:schemeClr val="tx1"/>
                          </a:solidFill>
                        </a:rPr>
                        <a:t>Descriptive Name</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noProof="0" dirty="0">
                          <a:solidFill>
                            <a:schemeClr val="tx1"/>
                          </a:solidFill>
                        </a:rPr>
                        <a:t>Short Name</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noProof="0" dirty="0">
                          <a:solidFill>
                            <a:schemeClr val="tx1"/>
                          </a:solidFill>
                        </a:rPr>
                        <a:t>File Number</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noProof="0" dirty="0">
                          <a:solidFill>
                            <a:schemeClr val="tx1"/>
                          </a:solidFill>
                        </a:rPr>
                        <a:t>Description</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89748432"/>
                  </a:ext>
                </a:extLst>
              </a:tr>
              <a:tr h="274320">
                <a:tc>
                  <a:txBody>
                    <a:bodyPr/>
                    <a:lstStyle/>
                    <a:p>
                      <a:r>
                        <a:rPr lang="en-US" sz="1800" noProof="0"/>
                        <a:t>Standard In</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noProof="0" dirty="0"/>
                        <a:t>stdin</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noProof="0"/>
                        <a:t>0</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noProof="0" dirty="0"/>
                        <a:t>Input from the keyboard</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2507094"/>
                  </a:ext>
                </a:extLst>
              </a:tr>
              <a:tr h="274320">
                <a:tc>
                  <a:txBody>
                    <a:bodyPr/>
                    <a:lstStyle/>
                    <a:p>
                      <a:r>
                        <a:rPr lang="en-US" sz="1800" noProof="0" dirty="0"/>
                        <a:t>Standard Out </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noProof="0" dirty="0"/>
                        <a:t>stdout</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noProof="0" dirty="0"/>
                        <a:t>1</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noProof="0" dirty="0"/>
                        <a:t>Output to the console</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4855620"/>
                  </a:ext>
                </a:extLst>
              </a:tr>
              <a:tr h="274320">
                <a:tc>
                  <a:txBody>
                    <a:bodyPr/>
                    <a:lstStyle/>
                    <a:p>
                      <a:r>
                        <a:rPr lang="en-US" sz="1800" noProof="0" dirty="0"/>
                        <a:t>Standard Error</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noProof="0"/>
                        <a:t>stderr</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noProof="0" dirty="0"/>
                        <a:t>2</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noProof="0" dirty="0"/>
                        <a:t>Error output to the console</a:t>
                      </a:r>
                    </a:p>
                  </a:txBody>
                  <a:tcPr marL="92354" marR="923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2187746"/>
                  </a:ext>
                </a:extLst>
              </a:tr>
            </a:tbl>
          </a:graphicData>
        </a:graphic>
      </p:graphicFrame>
      <p:sp>
        <p:nvSpPr>
          <p:cNvPr id="6" name="Content Placeholder 3">
            <a:extLst>
              <a:ext uri="{FF2B5EF4-FFF2-40B4-BE49-F238E27FC236}">
                <a16:creationId xmlns:a16="http://schemas.microsoft.com/office/drawing/2014/main" id="{D805FDFD-7F12-6965-CD6B-043AE263F636}"/>
              </a:ext>
            </a:extLst>
          </p:cNvPr>
          <p:cNvSpPr txBox="1">
            <a:spLocks/>
          </p:cNvSpPr>
          <p:nvPr/>
        </p:nvSpPr>
        <p:spPr>
          <a:xfrm>
            <a:off x="365663" y="4484170"/>
            <a:ext cx="8321138" cy="467239"/>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spcBef>
                <a:spcPts val="600"/>
              </a:spcBef>
              <a:buFont typeface="Arial"/>
              <a:buNone/>
            </a:pPr>
            <a:r>
              <a:rPr lang="en-US" altLang="en-US" sz="2800"/>
              <a:t>Default every process starts with 3 “files” opened</a:t>
            </a:r>
            <a:endParaRPr lang="en-US" altLang="en-US" sz="2800" dirty="0"/>
          </a:p>
        </p:txBody>
      </p:sp>
    </p:spTree>
    <p:extLst>
      <p:ext uri="{BB962C8B-B14F-4D97-AF65-F5344CB8AC3E}">
        <p14:creationId xmlns:p14="http://schemas.microsoft.com/office/powerpoint/2010/main" val="1366319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7B9A6-4079-A1FC-5966-EA8E4AB2E1D1}"/>
              </a:ext>
            </a:extLst>
          </p:cNvPr>
          <p:cNvSpPr>
            <a:spLocks noGrp="1"/>
          </p:cNvSpPr>
          <p:nvPr>
            <p:ph type="title"/>
          </p:nvPr>
        </p:nvSpPr>
        <p:spPr>
          <a:xfrm>
            <a:off x="457200" y="215371"/>
            <a:ext cx="8229600" cy="699029"/>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History of Operating Systems</a:t>
            </a:r>
            <a:endParaRPr lang="en-US" dirty="0"/>
          </a:p>
        </p:txBody>
      </p:sp>
      <p:sp>
        <p:nvSpPr>
          <p:cNvPr id="3" name="Content Placeholder 2">
            <a:extLst>
              <a:ext uri="{FF2B5EF4-FFF2-40B4-BE49-F238E27FC236}">
                <a16:creationId xmlns:a16="http://schemas.microsoft.com/office/drawing/2014/main" id="{DF858D89-57C8-D3C5-0C01-3D394E9AFBE3}"/>
              </a:ext>
            </a:extLst>
          </p:cNvPr>
          <p:cNvSpPr>
            <a:spLocks noGrp="1"/>
          </p:cNvSpPr>
          <p:nvPr>
            <p:ph sz="quarter" idx="13"/>
          </p:nvPr>
        </p:nvSpPr>
        <p:spPr>
          <a:xfrm>
            <a:off x="457200" y="1336432"/>
            <a:ext cx="8229600" cy="4441370"/>
          </a:xfrm>
        </p:spPr>
        <p:txBody>
          <a:bodyPr>
            <a:normAutofit/>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The first generation (1945-55): Vacuum tubes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The second generation (1955-65): Transistors and batch systems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The third generation (1965-1980): </a:t>
            </a:r>
            <a:r>
              <a:rPr kumimoji="0" lang="en-US" sz="2800" b="0" i="0" u="none" strike="noStrike" kern="0" cap="none" spc="-350" normalizeH="0" baseline="0" noProof="0" dirty="0">
                <a:ln>
                  <a:noFill/>
                </a:ln>
                <a:solidFill>
                  <a:srgbClr val="000000"/>
                </a:solidFill>
                <a:effectLst/>
                <a:uLnTx/>
                <a:uFillTx/>
                <a:latin typeface="Arial"/>
                <a:cs typeface="Arial"/>
                <a:sym typeface="Arial"/>
              </a:rPr>
              <a:t>I C </a:t>
            </a:r>
            <a:r>
              <a:rPr kumimoji="0" lang="en-US" sz="2800" b="0" i="0" u="none" strike="noStrike" kern="0" cap="none" spc="0" normalizeH="0" baseline="0" noProof="0" dirty="0">
                <a:ln>
                  <a:noFill/>
                </a:ln>
                <a:solidFill>
                  <a:srgbClr val="000000"/>
                </a:solidFill>
                <a:effectLst/>
                <a:uLnTx/>
                <a:uFillTx/>
                <a:latin typeface="Arial"/>
                <a:cs typeface="Arial"/>
                <a:sym typeface="Arial"/>
              </a:rPr>
              <a:t>s and multiprogramming</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The fourth generation (1980-present): Personal computers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The fifth generation (1990-present): Mobile computers</a:t>
            </a:r>
          </a:p>
          <a:p>
            <a:endParaRPr lang="en-US" dirty="0"/>
          </a:p>
        </p:txBody>
      </p:sp>
    </p:spTree>
    <p:extLst>
      <p:ext uri="{BB962C8B-B14F-4D97-AF65-F5344CB8AC3E}">
        <p14:creationId xmlns:p14="http://schemas.microsoft.com/office/powerpoint/2010/main" val="37228915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1C426E-2C2B-295F-8010-73A69F44E1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5D560D-DBFE-4CCC-D9CB-D050333929C7}"/>
              </a:ext>
            </a:extLst>
          </p:cNvPr>
          <p:cNvSpPr>
            <a:spLocks noGrp="1"/>
          </p:cNvSpPr>
          <p:nvPr>
            <p:ph type="title"/>
          </p:nvPr>
        </p:nvSpPr>
        <p:spPr>
          <a:xfrm>
            <a:off x="457200" y="215371"/>
            <a:ext cx="8229600" cy="699029"/>
          </a:xfrm>
        </p:spPr>
        <p:txBody>
          <a:bodyPr/>
          <a:lstStyle/>
          <a:p>
            <a:r>
              <a:rPr lang="en-US" dirty="0"/>
              <a:t>Hello World Example</a:t>
            </a:r>
          </a:p>
        </p:txBody>
      </p:sp>
      <p:pic>
        <p:nvPicPr>
          <p:cNvPr id="3" name="Picture 2">
            <a:extLst>
              <a:ext uri="{FF2B5EF4-FFF2-40B4-BE49-F238E27FC236}">
                <a16:creationId xmlns:a16="http://schemas.microsoft.com/office/drawing/2014/main" id="{20B42929-60F1-512F-878F-97BE52B98E5F}"/>
              </a:ext>
            </a:extLst>
          </p:cNvPr>
          <p:cNvPicPr>
            <a:picLocks noChangeAspect="1"/>
          </p:cNvPicPr>
          <p:nvPr/>
        </p:nvPicPr>
        <p:blipFill>
          <a:blip r:embed="rId2"/>
          <a:stretch>
            <a:fillRect/>
          </a:stretch>
        </p:blipFill>
        <p:spPr>
          <a:xfrm>
            <a:off x="457200" y="1337246"/>
            <a:ext cx="8154237" cy="3460026"/>
          </a:xfrm>
          <a:prstGeom prst="rect">
            <a:avLst/>
          </a:prstGeom>
        </p:spPr>
      </p:pic>
    </p:spTree>
    <p:extLst>
      <p:ext uri="{BB962C8B-B14F-4D97-AF65-F5344CB8AC3E}">
        <p14:creationId xmlns:p14="http://schemas.microsoft.com/office/powerpoint/2010/main" val="102472121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A5448F-6865-0CBB-73D0-C8A8BE24D3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F53243-32C3-C62F-9DDA-EEB325EC37FD}"/>
              </a:ext>
            </a:extLst>
          </p:cNvPr>
          <p:cNvSpPr>
            <a:spLocks noGrp="1"/>
          </p:cNvSpPr>
          <p:nvPr>
            <p:ph type="title"/>
          </p:nvPr>
        </p:nvSpPr>
        <p:spPr>
          <a:xfrm>
            <a:off x="457200" y="215371"/>
            <a:ext cx="8229600" cy="699029"/>
          </a:xfrm>
        </p:spPr>
        <p:txBody>
          <a:bodyPr/>
          <a:lstStyle/>
          <a:p>
            <a:r>
              <a:rPr lang="en-US" dirty="0"/>
              <a:t>Hello World Example</a:t>
            </a:r>
          </a:p>
        </p:txBody>
      </p:sp>
      <p:sp>
        <p:nvSpPr>
          <p:cNvPr id="5" name="Content Placeholder 3">
            <a:extLst>
              <a:ext uri="{FF2B5EF4-FFF2-40B4-BE49-F238E27FC236}">
                <a16:creationId xmlns:a16="http://schemas.microsoft.com/office/drawing/2014/main" id="{CDD763C7-7647-EA8F-1953-F9F8F5CBD5B8}"/>
              </a:ext>
            </a:extLst>
          </p:cNvPr>
          <p:cNvSpPr txBox="1">
            <a:spLocks/>
          </p:cNvSpPr>
          <p:nvPr/>
        </p:nvSpPr>
        <p:spPr>
          <a:xfrm>
            <a:off x="457200" y="1467768"/>
            <a:ext cx="8092961" cy="2113843"/>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spcBef>
                <a:spcPts val="600"/>
              </a:spcBef>
              <a:buFont typeface="Arial"/>
              <a:buNone/>
            </a:pPr>
            <a:r>
              <a:rPr lang="en-US" altLang="en-US" sz="2400" dirty="0"/>
              <a:t>What do we have to do to print “Hello World” on the console (Standard output)?</a:t>
            </a:r>
          </a:p>
          <a:p>
            <a:pPr marL="342900" indent="-342900">
              <a:spcBef>
                <a:spcPts val="600"/>
              </a:spcBef>
            </a:pPr>
            <a:r>
              <a:rPr lang="en-US" altLang="en-US" sz="2400" dirty="0" err="1">
                <a:latin typeface="Consolas" panose="020B0609020204030204" pitchFamily="49" charset="0"/>
              </a:rPr>
              <a:t>printf</a:t>
            </a:r>
            <a:r>
              <a:rPr lang="en-US" altLang="en-US" sz="2400" dirty="0">
                <a:latin typeface="Consolas" panose="020B0609020204030204" pitchFamily="49" charset="0"/>
              </a:rPr>
              <a:t>(char *str, …);</a:t>
            </a:r>
          </a:p>
          <a:p>
            <a:pPr marL="342900" indent="-342900">
              <a:spcBef>
                <a:spcPts val="600"/>
              </a:spcBef>
            </a:pPr>
            <a:r>
              <a:rPr lang="en-US" altLang="en-US" sz="2400" dirty="0">
                <a:latin typeface="Consolas" panose="020B0609020204030204" pitchFamily="49" charset="0"/>
              </a:rPr>
              <a:t>int write(int </a:t>
            </a:r>
            <a:r>
              <a:rPr lang="en-US" altLang="en-US" sz="2400" dirty="0" err="1">
                <a:latin typeface="Consolas" panose="020B0609020204030204" pitchFamily="49" charset="0"/>
              </a:rPr>
              <a:t>fd</a:t>
            </a:r>
            <a:r>
              <a:rPr lang="en-US" altLang="en-US" sz="2400" dirty="0">
                <a:latin typeface="Consolas" panose="020B0609020204030204" pitchFamily="49" charset="0"/>
              </a:rPr>
              <a:t>, char *</a:t>
            </a:r>
            <a:r>
              <a:rPr lang="en-US" altLang="en-US" sz="2400" dirty="0" err="1">
                <a:latin typeface="Consolas" panose="020B0609020204030204" pitchFamily="49" charset="0"/>
              </a:rPr>
              <a:t>buf</a:t>
            </a:r>
            <a:r>
              <a:rPr lang="en-US" altLang="en-US" sz="2400" dirty="0">
                <a:latin typeface="Consolas" panose="020B0609020204030204" pitchFamily="49" charset="0"/>
              </a:rPr>
              <a:t>, </a:t>
            </a:r>
            <a:r>
              <a:rPr lang="en-US" altLang="en-US" sz="2400" dirty="0" err="1">
                <a:latin typeface="Consolas" panose="020B0609020204030204" pitchFamily="49" charset="0"/>
              </a:rPr>
              <a:t>size_t</a:t>
            </a:r>
            <a:r>
              <a:rPr lang="en-US" altLang="en-US" sz="2400" dirty="0">
                <a:latin typeface="Consolas" panose="020B0609020204030204" pitchFamily="49" charset="0"/>
              </a:rPr>
              <a:t> </a:t>
            </a:r>
            <a:r>
              <a:rPr lang="en-US" altLang="en-US" sz="2400" dirty="0" err="1">
                <a:latin typeface="Consolas" panose="020B0609020204030204" pitchFamily="49" charset="0"/>
              </a:rPr>
              <a:t>len</a:t>
            </a:r>
            <a:r>
              <a:rPr lang="en-US" altLang="en-US" sz="2400" dirty="0">
                <a:latin typeface="Consolas" panose="020B0609020204030204" pitchFamily="49" charset="0"/>
              </a:rPr>
              <a:t>);</a:t>
            </a:r>
          </a:p>
          <a:p>
            <a:pPr marL="342900" indent="-342900">
              <a:spcBef>
                <a:spcPts val="600"/>
              </a:spcBef>
            </a:pPr>
            <a:r>
              <a:rPr lang="en-US" altLang="en-US" sz="2400" dirty="0">
                <a:latin typeface="Consolas" panose="020B0609020204030204" pitchFamily="49" charset="0"/>
              </a:rPr>
              <a:t>int </a:t>
            </a:r>
            <a:r>
              <a:rPr lang="en-US" altLang="en-US" sz="2400" b="1" dirty="0" err="1">
                <a:latin typeface="Consolas" panose="020B0609020204030204" pitchFamily="49" charset="0"/>
              </a:rPr>
              <a:t>syscall</a:t>
            </a:r>
            <a:r>
              <a:rPr lang="en-US" altLang="en-US" sz="2400" dirty="0">
                <a:latin typeface="Consolas" panose="020B0609020204030204" pitchFamily="49" charset="0"/>
              </a:rPr>
              <a:t>(int number, ...);</a:t>
            </a:r>
          </a:p>
        </p:txBody>
      </p:sp>
    </p:spTree>
    <p:extLst>
      <p:ext uri="{BB962C8B-B14F-4D97-AF65-F5344CB8AC3E}">
        <p14:creationId xmlns:p14="http://schemas.microsoft.com/office/powerpoint/2010/main" val="249803189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51AB28-654F-7E10-1A89-8A1A384BA4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A92ED3-D1D8-8F78-ED12-868A65C5C27A}"/>
              </a:ext>
            </a:extLst>
          </p:cNvPr>
          <p:cNvSpPr>
            <a:spLocks noGrp="1"/>
          </p:cNvSpPr>
          <p:nvPr>
            <p:ph type="title"/>
          </p:nvPr>
        </p:nvSpPr>
        <p:spPr>
          <a:xfrm>
            <a:off x="457200" y="215371"/>
            <a:ext cx="8229600" cy="699029"/>
          </a:xfrm>
        </p:spPr>
        <p:txBody>
          <a:bodyPr/>
          <a:lstStyle/>
          <a:p>
            <a:r>
              <a:rPr lang="en-US" dirty="0"/>
              <a:t>Hello World Example</a:t>
            </a:r>
          </a:p>
        </p:txBody>
      </p:sp>
      <p:sp>
        <p:nvSpPr>
          <p:cNvPr id="3" name="Content Placeholder 2">
            <a:extLst>
              <a:ext uri="{FF2B5EF4-FFF2-40B4-BE49-F238E27FC236}">
                <a16:creationId xmlns:a16="http://schemas.microsoft.com/office/drawing/2014/main" id="{CC49C5C7-BE9D-2133-5DC6-473417AAB781}"/>
              </a:ext>
            </a:extLst>
          </p:cNvPr>
          <p:cNvSpPr>
            <a:spLocks noGrp="1"/>
          </p:cNvSpPr>
          <p:nvPr>
            <p:ph sz="quarter" idx="13"/>
          </p:nvPr>
        </p:nvSpPr>
        <p:spPr>
          <a:xfrm>
            <a:off x="542611" y="1465856"/>
            <a:ext cx="7611626" cy="4314446"/>
          </a:xfrm>
        </p:spPr>
        <p:txBody>
          <a:bodyPr wrap="square" lIns="0" tIns="18000" rIns="0" bIns="18000" anchor="ctr" anchorCtr="0">
            <a:spAutoFit/>
          </a:bodyPr>
          <a:lstStyle/>
          <a:p>
            <a:pPr marL="0" indent="0">
              <a:spcBef>
                <a:spcPts val="0"/>
              </a:spcBef>
              <a:buSzPts val="2400"/>
              <a:buNone/>
            </a:pPr>
            <a:r>
              <a:rPr lang="en-US" sz="2400" dirty="0">
                <a:latin typeface="Consolas" panose="020B0609020204030204" pitchFamily="49" charset="0"/>
                <a:sym typeface="Consolas"/>
              </a:rPr>
              <a:t>#define _</a:t>
            </a:r>
            <a:r>
              <a:rPr lang="en-US" sz="2400" spc="-600" dirty="0">
                <a:latin typeface="Consolas" panose="020B0609020204030204" pitchFamily="49" charset="0"/>
                <a:sym typeface="Consolas"/>
              </a:rPr>
              <a:t>G N </a:t>
            </a:r>
            <a:r>
              <a:rPr lang="en-US" sz="2400" dirty="0">
                <a:latin typeface="Consolas" panose="020B0609020204030204" pitchFamily="49" charset="0"/>
                <a:sym typeface="Consolas"/>
              </a:rPr>
              <a:t>U_SOURCE</a:t>
            </a:r>
            <a:br>
              <a:rPr lang="en-US" sz="2400" dirty="0">
                <a:latin typeface="Consolas" panose="020B0609020204030204" pitchFamily="49" charset="0"/>
                <a:sym typeface="Consolas"/>
              </a:rPr>
            </a:br>
            <a:r>
              <a:rPr lang="en-US" sz="2400" dirty="0">
                <a:latin typeface="Consolas" panose="020B0609020204030204" pitchFamily="49" charset="0"/>
                <a:sym typeface="Consolas"/>
              </a:rPr>
              <a:t>#include &lt;sys/</a:t>
            </a:r>
            <a:r>
              <a:rPr lang="en-US" sz="2400" dirty="0" err="1">
                <a:latin typeface="Consolas" panose="020B0609020204030204" pitchFamily="49" charset="0"/>
                <a:sym typeface="Consolas"/>
              </a:rPr>
              <a:t>syscall.h</a:t>
            </a:r>
            <a:r>
              <a:rPr lang="en-US" sz="2400" dirty="0">
                <a:latin typeface="Consolas" panose="020B0609020204030204" pitchFamily="49" charset="0"/>
                <a:sym typeface="Consolas"/>
              </a:rPr>
              <a:t>&gt;</a:t>
            </a:r>
            <a:br>
              <a:rPr lang="en-US" sz="2400" dirty="0">
                <a:latin typeface="Consolas" panose="020B0609020204030204" pitchFamily="49" charset="0"/>
                <a:sym typeface="Consolas"/>
              </a:rPr>
            </a:br>
            <a:r>
              <a:rPr lang="en-US" sz="2400" dirty="0">
                <a:latin typeface="Consolas" panose="020B0609020204030204" pitchFamily="49" charset="0"/>
                <a:sym typeface="Consolas"/>
              </a:rPr>
              <a:t>#define STDOUT 1</a:t>
            </a:r>
            <a:endParaRPr lang="en-US" sz="2400" dirty="0">
              <a:latin typeface="Consolas" panose="020B0609020204030204" pitchFamily="49" charset="0"/>
            </a:endParaRPr>
          </a:p>
          <a:p>
            <a:pPr marL="0" indent="0">
              <a:spcBef>
                <a:spcPts val="600"/>
              </a:spcBef>
              <a:buSzPts val="2400"/>
              <a:buNone/>
            </a:pPr>
            <a:br>
              <a:rPr lang="en-US" sz="2400" dirty="0">
                <a:latin typeface="Consolas" panose="020B0609020204030204" pitchFamily="49" charset="0"/>
                <a:sym typeface="Consolas"/>
              </a:rPr>
            </a:br>
            <a:r>
              <a:rPr lang="en-US" sz="2400" dirty="0">
                <a:latin typeface="Consolas" panose="020B0609020204030204" pitchFamily="49" charset="0"/>
                <a:sym typeface="Consolas"/>
              </a:rPr>
              <a:t>int main(int </a:t>
            </a:r>
            <a:r>
              <a:rPr lang="en-US" sz="2400" dirty="0" err="1">
                <a:latin typeface="Consolas" panose="020B0609020204030204" pitchFamily="49" charset="0"/>
                <a:sym typeface="Consolas"/>
              </a:rPr>
              <a:t>argc</a:t>
            </a:r>
            <a:r>
              <a:rPr lang="en-US" sz="2400" dirty="0">
                <a:latin typeface="Consolas" panose="020B0609020204030204" pitchFamily="49" charset="0"/>
                <a:sym typeface="Consolas"/>
              </a:rPr>
              <a:t>, char **argv)</a:t>
            </a:r>
            <a:br>
              <a:rPr lang="en-US" sz="2400" dirty="0">
                <a:latin typeface="Consolas" panose="020B0609020204030204" pitchFamily="49" charset="0"/>
                <a:sym typeface="Consolas"/>
              </a:rPr>
            </a:br>
            <a:r>
              <a:rPr lang="en-US" sz="2400" dirty="0">
                <a:latin typeface="Consolas" panose="020B0609020204030204" pitchFamily="49" charset="0"/>
                <a:sym typeface="Consolas"/>
              </a:rPr>
              <a:t>{</a:t>
            </a:r>
            <a:br>
              <a:rPr lang="en-US" sz="2400" dirty="0">
                <a:latin typeface="Consolas" panose="020B0609020204030204" pitchFamily="49" charset="0"/>
                <a:sym typeface="Consolas"/>
              </a:rPr>
            </a:br>
            <a:r>
              <a:rPr lang="en-US" sz="2400" dirty="0">
                <a:latin typeface="Consolas" panose="020B0609020204030204" pitchFamily="49" charset="0"/>
                <a:sym typeface="Consolas"/>
              </a:rPr>
              <a:t>    char msg[] = "Hello World!\n";</a:t>
            </a:r>
            <a:endParaRPr lang="en-US" sz="2400" dirty="0">
              <a:latin typeface="Consolas" panose="020B0609020204030204" pitchFamily="49" charset="0"/>
            </a:endParaRPr>
          </a:p>
          <a:p>
            <a:pPr marL="0" indent="0">
              <a:spcBef>
                <a:spcPts val="600"/>
              </a:spcBef>
              <a:buSzPts val="2400"/>
              <a:buNone/>
            </a:pPr>
            <a:r>
              <a:rPr lang="en-US" sz="2400" dirty="0">
                <a:latin typeface="Consolas" panose="020B0609020204030204" pitchFamily="49" charset="0"/>
                <a:sym typeface="Consolas"/>
              </a:rPr>
              <a:t>    int nr = </a:t>
            </a:r>
            <a:r>
              <a:rPr lang="en-US" sz="2400" dirty="0" err="1">
                <a:latin typeface="Consolas" panose="020B0609020204030204" pitchFamily="49" charset="0"/>
                <a:sym typeface="Consolas"/>
              </a:rPr>
              <a:t>SYS_write</a:t>
            </a:r>
            <a:r>
              <a:rPr lang="en-US" sz="2400" dirty="0">
                <a:latin typeface="Consolas" panose="020B0609020204030204" pitchFamily="49" charset="0"/>
                <a:sym typeface="Consolas"/>
              </a:rPr>
              <a:t>;</a:t>
            </a:r>
            <a:br>
              <a:rPr lang="en-US" sz="2400" dirty="0">
                <a:latin typeface="Consolas" panose="020B0609020204030204" pitchFamily="49" charset="0"/>
                <a:sym typeface="Consolas"/>
              </a:rPr>
            </a:br>
            <a:r>
              <a:rPr lang="en-US" sz="2400" dirty="0">
                <a:latin typeface="Consolas" panose="020B0609020204030204" pitchFamily="49" charset="0"/>
                <a:sym typeface="Consolas"/>
              </a:rPr>
              <a:t>    </a:t>
            </a:r>
            <a:r>
              <a:rPr lang="en-US" sz="2400" b="1" dirty="0" err="1">
                <a:latin typeface="Consolas" panose="020B0609020204030204" pitchFamily="49" charset="0"/>
                <a:sym typeface="Consolas"/>
              </a:rPr>
              <a:t>syscall</a:t>
            </a:r>
            <a:r>
              <a:rPr lang="en-US" sz="2400" dirty="0">
                <a:latin typeface="Consolas" panose="020B0609020204030204" pitchFamily="49" charset="0"/>
                <a:sym typeface="Consolas"/>
              </a:rPr>
              <a:t>(nr, STDOUT, msg, </a:t>
            </a:r>
            <a:r>
              <a:rPr lang="en-US" sz="2400" dirty="0" err="1">
                <a:latin typeface="Consolas" panose="020B0609020204030204" pitchFamily="49" charset="0"/>
                <a:sym typeface="Consolas"/>
              </a:rPr>
              <a:t>sizeof</a:t>
            </a:r>
            <a:r>
              <a:rPr lang="en-US" sz="2400" dirty="0">
                <a:latin typeface="Consolas" panose="020B0609020204030204" pitchFamily="49" charset="0"/>
                <a:sym typeface="Consolas"/>
              </a:rPr>
              <a:t>(msg));</a:t>
            </a:r>
            <a:br>
              <a:rPr lang="en-US" sz="2400" dirty="0">
                <a:latin typeface="Consolas" panose="020B0609020204030204" pitchFamily="49" charset="0"/>
                <a:sym typeface="Consolas"/>
              </a:rPr>
            </a:br>
            <a:r>
              <a:rPr lang="en-US" sz="2400" dirty="0">
                <a:latin typeface="Consolas" panose="020B0609020204030204" pitchFamily="49" charset="0"/>
                <a:sym typeface="Consolas"/>
              </a:rPr>
              <a:t>    return 0;</a:t>
            </a:r>
            <a:br>
              <a:rPr lang="en-US" sz="2800" dirty="0">
                <a:latin typeface="Consolas" panose="020B0609020204030204" pitchFamily="49" charset="0"/>
                <a:sym typeface="Consolas"/>
              </a:rPr>
            </a:br>
            <a:r>
              <a:rPr lang="en-US" sz="2800" dirty="0">
                <a:latin typeface="Consolas" panose="020B0609020204030204" pitchFamily="49" charset="0"/>
                <a:sym typeface="Consolas"/>
              </a:rPr>
              <a:t>}</a:t>
            </a:r>
            <a:endParaRPr lang="en-US" sz="2800" dirty="0">
              <a:latin typeface="Consolas" panose="020B0609020204030204" pitchFamily="49" charset="0"/>
            </a:endParaRPr>
          </a:p>
        </p:txBody>
      </p:sp>
    </p:spTree>
    <p:extLst>
      <p:ext uri="{BB962C8B-B14F-4D97-AF65-F5344CB8AC3E}">
        <p14:creationId xmlns:p14="http://schemas.microsoft.com/office/powerpoint/2010/main" val="153829450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9995B-CB8C-2770-64BF-AAF2FCB9ACDC}"/>
              </a:ext>
            </a:extLst>
          </p:cNvPr>
          <p:cNvSpPr>
            <a:spLocks noGrp="1"/>
          </p:cNvSpPr>
          <p:nvPr>
            <p:ph type="title"/>
          </p:nvPr>
        </p:nvSpPr>
        <p:spPr>
          <a:xfrm>
            <a:off x="457200" y="215371"/>
            <a:ext cx="8229600" cy="869851"/>
          </a:xfrm>
        </p:spPr>
        <p:txBody>
          <a:bodyPr/>
          <a:lstStyle/>
          <a:p>
            <a:r>
              <a:rPr lang="en-US" dirty="0"/>
              <a:t>Standard C Library</a:t>
            </a:r>
          </a:p>
        </p:txBody>
      </p:sp>
      <p:sp>
        <p:nvSpPr>
          <p:cNvPr id="3" name="Content Placeholder 2">
            <a:extLst>
              <a:ext uri="{FF2B5EF4-FFF2-40B4-BE49-F238E27FC236}">
                <a16:creationId xmlns:a16="http://schemas.microsoft.com/office/drawing/2014/main" id="{6F9B858F-E95D-885F-77A7-08DF5175B7A4}"/>
              </a:ext>
            </a:extLst>
          </p:cNvPr>
          <p:cNvSpPr>
            <a:spLocks noGrp="1"/>
          </p:cNvSpPr>
          <p:nvPr>
            <p:ph sz="quarter" idx="13"/>
          </p:nvPr>
        </p:nvSpPr>
        <p:spPr>
          <a:xfrm>
            <a:off x="457200" y="1674252"/>
            <a:ext cx="8229600" cy="2267528"/>
          </a:xfrm>
        </p:spPr>
        <p:txBody>
          <a:bodyPr>
            <a:normAutofit fontScale="92500" lnSpcReduction="100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err="1">
                <a:ln>
                  <a:noFill/>
                </a:ln>
                <a:solidFill>
                  <a:srgbClr val="000000"/>
                </a:solidFill>
                <a:effectLst/>
                <a:uLnTx/>
                <a:uFillTx/>
                <a:latin typeface="Arial"/>
                <a:cs typeface="Arial"/>
                <a:sym typeface="Arial"/>
              </a:rPr>
              <a:t>Libc</a:t>
            </a:r>
            <a:r>
              <a:rPr kumimoji="0" lang="en-US" altLang="en-US" sz="2600" b="0" i="0" u="none" strike="noStrike" kern="0" cap="none" spc="0" normalizeH="0" baseline="0" noProof="0" dirty="0">
                <a:ln>
                  <a:noFill/>
                </a:ln>
                <a:solidFill>
                  <a:srgbClr val="000000"/>
                </a:solidFill>
                <a:effectLst/>
                <a:uLnTx/>
                <a:uFillTx/>
                <a:latin typeface="Arial"/>
                <a:cs typeface="Arial"/>
                <a:sym typeface="Arial"/>
              </a:rPr>
              <a:t> provides useful wrappers around </a:t>
            </a:r>
            <a:r>
              <a:rPr kumimoji="0" lang="en-US" altLang="en-US" sz="2600" b="0" i="0" u="none" strike="noStrike" kern="0" cap="none" spc="0" normalizeH="0" baseline="0" noProof="0" dirty="0" err="1">
                <a:ln>
                  <a:noFill/>
                </a:ln>
                <a:solidFill>
                  <a:srgbClr val="000000"/>
                </a:solidFill>
                <a:effectLst/>
                <a:uLnTx/>
                <a:uFillTx/>
                <a:latin typeface="Arial"/>
                <a:cs typeface="Arial"/>
                <a:sym typeface="Arial"/>
              </a:rPr>
              <a:t>syscalls</a:t>
            </a:r>
            <a:endParaRPr kumimoji="0" lang="en-US" altLang="en-US" sz="2600" b="0" i="0" u="none" strike="noStrike" kern="0" cap="none" spc="0" normalizeH="0" baseline="0" noProof="0" dirty="0">
              <a:ln>
                <a:noFill/>
              </a:ln>
              <a:solidFill>
                <a:srgbClr val="000000"/>
              </a:solidFill>
              <a:effectLst/>
              <a:uLnTx/>
              <a:uFillTx/>
              <a:latin typeface="Arial"/>
              <a:cs typeface="Arial"/>
              <a:sym typeface="Arial"/>
            </a:endParaRP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a:cs typeface="Arial"/>
                <a:sym typeface="Arial"/>
              </a:rPr>
              <a:t>E.g., </a:t>
            </a:r>
            <a:r>
              <a:rPr kumimoji="0" lang="en-US" altLang="en-US" sz="26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write</a:t>
            </a:r>
            <a:r>
              <a:rPr kumimoji="0" lang="en-US" altLang="en-US" sz="2600" b="0" i="0" u="none" strike="noStrike" kern="0" cap="none" spc="0" normalizeH="0" baseline="0" noProof="0" dirty="0">
                <a:ln>
                  <a:noFill/>
                </a:ln>
                <a:solidFill>
                  <a:srgbClr val="000000"/>
                </a:solidFill>
                <a:effectLst/>
                <a:uLnTx/>
                <a:uFillTx/>
                <a:latin typeface="Arial"/>
                <a:cs typeface="Arial"/>
                <a:sym typeface="Arial"/>
              </a:rPr>
              <a:t>, </a:t>
            </a:r>
            <a:r>
              <a:rPr kumimoji="0" lang="en-US" altLang="en-US" sz="26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read</a:t>
            </a:r>
            <a:r>
              <a:rPr kumimoji="0" lang="en-US" altLang="en-US" sz="2600" b="0" i="0" u="none" strike="noStrike" kern="0" cap="none" spc="0" normalizeH="0" baseline="0" noProof="0" dirty="0">
                <a:ln>
                  <a:noFill/>
                </a:ln>
                <a:solidFill>
                  <a:srgbClr val="000000"/>
                </a:solidFill>
                <a:effectLst/>
                <a:uLnTx/>
                <a:uFillTx/>
                <a:latin typeface="Arial"/>
                <a:cs typeface="Arial"/>
                <a:sym typeface="Arial"/>
              </a:rPr>
              <a:t>, </a:t>
            </a:r>
            <a:r>
              <a:rPr kumimoji="0" lang="en-US" altLang="en-US" sz="26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exit</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a:cs typeface="Arial"/>
                <a:sym typeface="Arial"/>
              </a:rPr>
              <a:t>Need to call the </a:t>
            </a:r>
            <a:r>
              <a:rPr kumimoji="0" lang="en-US" altLang="en-US" sz="26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syscall</a:t>
            </a:r>
            <a:r>
              <a:rPr kumimoji="0" lang="en-US" altLang="en-US" sz="2600" b="0" i="0" u="none" strike="noStrike" kern="0" cap="none" spc="0" normalizeH="0" baseline="0" noProof="0" dirty="0">
                <a:ln>
                  <a:noFill/>
                </a:ln>
                <a:solidFill>
                  <a:srgbClr val="000000"/>
                </a:solidFill>
                <a:effectLst/>
                <a:uLnTx/>
                <a:uFillTx/>
                <a:latin typeface="Arial"/>
                <a:cs typeface="Arial"/>
                <a:sym typeface="Arial"/>
              </a:rPr>
              <a:t> or </a:t>
            </a:r>
            <a:r>
              <a:rPr kumimoji="0" lang="en-US" altLang="en-US" sz="26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int 0x80</a:t>
            </a:r>
            <a:r>
              <a:rPr kumimoji="0" lang="en-US" altLang="en-US" sz="2600" b="0" i="0" u="none" strike="noStrike" kern="0" cap="none" spc="0" normalizeH="0" baseline="0" noProof="0" dirty="0">
                <a:ln>
                  <a:noFill/>
                </a:ln>
                <a:solidFill>
                  <a:srgbClr val="000000"/>
                </a:solidFill>
                <a:effectLst/>
                <a:uLnTx/>
                <a:uFillTx/>
                <a:latin typeface="Arial"/>
                <a:cs typeface="Arial"/>
                <a:sym typeface="Arial"/>
              </a:rPr>
              <a:t> instruction</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a:ln>
                  <a:noFill/>
                </a:ln>
                <a:solidFill>
                  <a:srgbClr val="000000"/>
                </a:solidFill>
                <a:effectLst/>
                <a:uLnTx/>
                <a:uFillTx/>
                <a:latin typeface="Arial"/>
                <a:cs typeface="Arial"/>
                <a:sym typeface="Arial"/>
              </a:rPr>
              <a:t>Done in assembly (inline, or separate object)</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altLang="en-US" sz="26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syscall</a:t>
            </a:r>
            <a:r>
              <a:rPr kumimoji="0" lang="en-US" altLang="en-US" sz="26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(int nr, …)</a:t>
            </a:r>
          </a:p>
          <a:p>
            <a:endParaRPr lang="en-US" dirty="0"/>
          </a:p>
        </p:txBody>
      </p:sp>
    </p:spTree>
    <p:extLst>
      <p:ext uri="{BB962C8B-B14F-4D97-AF65-F5344CB8AC3E}">
        <p14:creationId xmlns:p14="http://schemas.microsoft.com/office/powerpoint/2010/main" val="26833738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C77EA-3A24-8FA3-9F05-0E9AC6A15DD8}"/>
              </a:ext>
            </a:extLst>
          </p:cNvPr>
          <p:cNvSpPr>
            <a:spLocks noGrp="1"/>
          </p:cNvSpPr>
          <p:nvPr>
            <p:ph type="title"/>
          </p:nvPr>
        </p:nvSpPr>
        <p:spPr>
          <a:xfrm>
            <a:off x="457200" y="215371"/>
            <a:ext cx="8229600" cy="759319"/>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Process Management System Calls</a:t>
            </a:r>
            <a:endParaRPr lang="en-US" dirty="0"/>
          </a:p>
        </p:txBody>
      </p:sp>
      <p:sp>
        <p:nvSpPr>
          <p:cNvPr id="3" name="Content Placeholder 2">
            <a:extLst>
              <a:ext uri="{FF2B5EF4-FFF2-40B4-BE49-F238E27FC236}">
                <a16:creationId xmlns:a16="http://schemas.microsoft.com/office/drawing/2014/main" id="{6581B77D-6CA6-D33F-E3CF-7FB49AEF7AA7}"/>
              </a:ext>
            </a:extLst>
          </p:cNvPr>
          <p:cNvSpPr>
            <a:spLocks noGrp="1"/>
          </p:cNvSpPr>
          <p:nvPr>
            <p:ph sz="quarter" idx="13"/>
          </p:nvPr>
        </p:nvSpPr>
        <p:spPr/>
        <p:txBody>
          <a:bodyPr/>
          <a:lstStyle/>
          <a:p>
            <a:pPr marL="0" marR="0" lvl="0"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Consider a minimal shell:</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Waits for user to type in a command</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Starts a process to execute the command</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Waits until the process has finished</a:t>
            </a:r>
          </a:p>
          <a:p>
            <a:endParaRPr lang="en-US" dirty="0"/>
          </a:p>
        </p:txBody>
      </p:sp>
      <p:sp>
        <p:nvSpPr>
          <p:cNvPr id="5" name="Content Placeholder 6">
            <a:extLst>
              <a:ext uri="{FF2B5EF4-FFF2-40B4-BE49-F238E27FC236}">
                <a16:creationId xmlns:a16="http://schemas.microsoft.com/office/drawing/2014/main" id="{BCF3F3B4-20B6-7F99-A34B-2C7042C4C05A}"/>
              </a:ext>
            </a:extLst>
          </p:cNvPr>
          <p:cNvSpPr txBox="1">
            <a:spLocks/>
          </p:cNvSpPr>
          <p:nvPr/>
        </p:nvSpPr>
        <p:spPr>
          <a:xfrm>
            <a:off x="2040237" y="3864690"/>
            <a:ext cx="4323420" cy="405683"/>
          </a:xfrm>
          <a:prstGeom prst="rect">
            <a:avLst/>
          </a:prstGeom>
        </p:spPr>
        <p:txBody>
          <a:bodyPr wrap="square" lIns="0" tIns="18000" rIns="0" bIns="18000" anchor="ctr"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sz="2400" i="1">
                <a:latin typeface="Consolas" panose="020B0609020204030204" pitchFamily="49" charset="0"/>
              </a:rPr>
              <a:t>(fork, wait, execv)</a:t>
            </a:r>
            <a:endParaRPr lang="en-US" sz="2400" i="1" dirty="0">
              <a:latin typeface="Consolas" panose="020B0609020204030204" pitchFamily="49" charset="0"/>
            </a:endParaRPr>
          </a:p>
        </p:txBody>
      </p:sp>
    </p:spTree>
    <p:extLst>
      <p:ext uri="{BB962C8B-B14F-4D97-AF65-F5344CB8AC3E}">
        <p14:creationId xmlns:p14="http://schemas.microsoft.com/office/powerpoint/2010/main" val="4082879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6AB38-92E8-C373-F183-1516EF76A497}"/>
              </a:ext>
            </a:extLst>
          </p:cNvPr>
          <p:cNvSpPr>
            <a:spLocks noGrp="1"/>
          </p:cNvSpPr>
          <p:nvPr>
            <p:ph type="title"/>
          </p:nvPr>
        </p:nvSpPr>
        <p:spPr>
          <a:xfrm>
            <a:off x="457200" y="231112"/>
            <a:ext cx="8229600" cy="770039"/>
          </a:xfrm>
        </p:spPr>
        <p:txBody>
          <a:bodyPr/>
          <a:lstStyle/>
          <a:p>
            <a:r>
              <a:rPr lang="en-US" dirty="0"/>
              <a:t>Process Creation</a:t>
            </a:r>
          </a:p>
        </p:txBody>
      </p:sp>
      <p:sp>
        <p:nvSpPr>
          <p:cNvPr id="3" name="Content Placeholder 2">
            <a:extLst>
              <a:ext uri="{FF2B5EF4-FFF2-40B4-BE49-F238E27FC236}">
                <a16:creationId xmlns:a16="http://schemas.microsoft.com/office/drawing/2014/main" id="{46E94B2B-35F8-9DCE-71BE-310AA984F7E2}"/>
              </a:ext>
            </a:extLst>
          </p:cNvPr>
          <p:cNvSpPr>
            <a:spLocks noGrp="1"/>
          </p:cNvSpPr>
          <p:nvPr>
            <p:ph sz="quarter" idx="13"/>
          </p:nvPr>
        </p:nvSpPr>
        <p:spPr>
          <a:xfrm>
            <a:off x="457200" y="1266092"/>
            <a:ext cx="8229600" cy="4551903"/>
          </a:xfrm>
        </p:spPr>
        <p:txBody>
          <a:bodyPr>
            <a:normAutofit/>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pid_t</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fork()</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Duplicates the current process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Returns child </a:t>
            </a:r>
            <a:r>
              <a:rPr kumimoji="0" lang="en-US" sz="2800" b="0" i="0" u="none" strike="noStrike" kern="0" cap="none" spc="0" normalizeH="0" baseline="0" noProof="0" dirty="0" err="1">
                <a:ln>
                  <a:noFill/>
                </a:ln>
                <a:solidFill>
                  <a:srgbClr val="000000"/>
                </a:solidFill>
                <a:effectLst/>
                <a:uLnTx/>
                <a:uFillTx/>
                <a:latin typeface="Arial"/>
                <a:cs typeface="Arial"/>
                <a:sym typeface="Arial"/>
              </a:rPr>
              <a:t>pid</a:t>
            </a:r>
            <a:r>
              <a:rPr kumimoji="0" lang="en-US" sz="2800" b="0" i="0" u="none" strike="noStrike" kern="0" cap="none" spc="0" normalizeH="0" baseline="0" noProof="0" dirty="0">
                <a:ln>
                  <a:noFill/>
                </a:ln>
                <a:solidFill>
                  <a:srgbClr val="000000"/>
                </a:solidFill>
                <a:effectLst/>
                <a:uLnTx/>
                <a:uFillTx/>
                <a:latin typeface="Arial"/>
                <a:cs typeface="Arial"/>
                <a:sym typeface="Arial"/>
              </a:rPr>
              <a:t> in caller (parent)</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Returns 0 in new (child) process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pid_t</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wait(int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wstatus</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Waits for child processes to change state</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Writes status to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wstatus</a:t>
            </a:r>
            <a:endPar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endParaRP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E.g., due to exit or signal</a:t>
            </a:r>
          </a:p>
          <a:p>
            <a:endParaRPr lang="en-US" dirty="0"/>
          </a:p>
        </p:txBody>
      </p:sp>
    </p:spTree>
    <p:extLst>
      <p:ext uri="{BB962C8B-B14F-4D97-AF65-F5344CB8AC3E}">
        <p14:creationId xmlns:p14="http://schemas.microsoft.com/office/powerpoint/2010/main" val="113111427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4009A4-CB9C-F256-3503-F9DD46D734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0B937CE-66B8-81FE-3D73-0D800D09B5E4}"/>
              </a:ext>
            </a:extLst>
          </p:cNvPr>
          <p:cNvSpPr>
            <a:spLocks noGrp="1"/>
          </p:cNvSpPr>
          <p:nvPr>
            <p:ph type="title"/>
          </p:nvPr>
        </p:nvSpPr>
        <p:spPr>
          <a:xfrm>
            <a:off x="457200" y="231112"/>
            <a:ext cx="8229600" cy="770039"/>
          </a:xfrm>
        </p:spPr>
        <p:txBody>
          <a:bodyPr/>
          <a:lstStyle/>
          <a:p>
            <a:r>
              <a:rPr lang="en-US" dirty="0"/>
              <a:t>Process Creation (fork, wait)</a:t>
            </a:r>
          </a:p>
        </p:txBody>
      </p:sp>
      <p:sp>
        <p:nvSpPr>
          <p:cNvPr id="6" name="Content Placeholder 2">
            <a:extLst>
              <a:ext uri="{FF2B5EF4-FFF2-40B4-BE49-F238E27FC236}">
                <a16:creationId xmlns:a16="http://schemas.microsoft.com/office/drawing/2014/main" id="{B5A2F866-BB90-5861-6574-5B42BB59A94E}"/>
              </a:ext>
            </a:extLst>
          </p:cNvPr>
          <p:cNvSpPr>
            <a:spLocks noGrp="1"/>
          </p:cNvSpPr>
          <p:nvPr>
            <p:ph sz="quarter" idx="13"/>
          </p:nvPr>
        </p:nvSpPr>
        <p:spPr>
          <a:xfrm>
            <a:off x="602346" y="1463680"/>
            <a:ext cx="8340687" cy="4129780"/>
          </a:xfrm>
        </p:spPr>
        <p:txBody>
          <a:bodyPr wrap="square" lIns="0" tIns="18000" rIns="0" bIns="18000" anchor="ctr" anchorCtr="0">
            <a:spAutoFit/>
          </a:bodyPr>
          <a:lstStyle/>
          <a:p>
            <a:pPr marL="0" indent="0">
              <a:buNone/>
            </a:pPr>
            <a:r>
              <a:rPr lang="en-US" sz="2400" dirty="0">
                <a:latin typeface="Consolas" panose="020B0609020204030204" pitchFamily="49" charset="0"/>
              </a:rPr>
              <a:t>void main(void)</a:t>
            </a:r>
            <a:br>
              <a:rPr lang="en-US" sz="2400" dirty="0">
                <a:latin typeface="Consolas" panose="020B0609020204030204" pitchFamily="49" charset="0"/>
              </a:rPr>
            </a:br>
            <a:r>
              <a:rPr lang="en-US" sz="2400" dirty="0">
                <a:latin typeface="Consolas" panose="020B0609020204030204" pitchFamily="49" charset="0"/>
              </a:rPr>
              <a:t>{</a:t>
            </a:r>
            <a:br>
              <a:rPr lang="en-US" sz="2400" dirty="0">
                <a:latin typeface="Consolas" panose="020B0609020204030204" pitchFamily="49" charset="0"/>
              </a:rPr>
            </a:br>
            <a:r>
              <a:rPr lang="en-US" sz="2400" dirty="0">
                <a:latin typeface="Consolas" panose="020B0609020204030204" pitchFamily="49" charset="0"/>
              </a:rPr>
              <a:t>     int pid, </a:t>
            </a:r>
            <a:r>
              <a:rPr lang="en-US" sz="2400" dirty="0" err="1">
                <a:latin typeface="Consolas" panose="020B0609020204030204" pitchFamily="49" charset="0"/>
              </a:rPr>
              <a:t>child_status</a:t>
            </a:r>
            <a:r>
              <a:rPr lang="en-US" sz="2400" dirty="0">
                <a:latin typeface="Consolas" panose="020B0609020204030204" pitchFamily="49" charset="0"/>
              </a:rPr>
              <a:t>;</a:t>
            </a:r>
            <a:br>
              <a:rPr lang="en-US" sz="2400" dirty="0">
                <a:latin typeface="Consolas" panose="020B0609020204030204" pitchFamily="49" charset="0"/>
              </a:rPr>
            </a:br>
            <a:r>
              <a:rPr lang="en-US" sz="2400" dirty="0">
                <a:latin typeface="Consolas" panose="020B0609020204030204" pitchFamily="49" charset="0"/>
              </a:rPr>
              <a:t>     if (fork() == 0) {</a:t>
            </a:r>
          </a:p>
          <a:p>
            <a:pPr marL="0" indent="0">
              <a:buNone/>
            </a:pPr>
            <a:r>
              <a:rPr lang="en-US" sz="2400" dirty="0">
                <a:latin typeface="Consolas" panose="020B0609020204030204" pitchFamily="49" charset="0"/>
              </a:rPr>
              <a:t>         </a:t>
            </a:r>
            <a:r>
              <a:rPr lang="en-US" sz="2400" dirty="0" err="1">
                <a:latin typeface="Consolas" panose="020B0609020204030204" pitchFamily="49" charset="0"/>
              </a:rPr>
              <a:t>do_something_in_child</a:t>
            </a:r>
            <a:r>
              <a:rPr lang="en-US" sz="2400" dirty="0">
                <a:latin typeface="Consolas" panose="020B0609020204030204" pitchFamily="49" charset="0"/>
              </a:rPr>
              <a:t>();</a:t>
            </a:r>
          </a:p>
          <a:p>
            <a:pPr marL="0" indent="0">
              <a:buNone/>
            </a:pPr>
            <a:r>
              <a:rPr lang="en-US" sz="2400" dirty="0">
                <a:latin typeface="Consolas" panose="020B0609020204030204" pitchFamily="49" charset="0"/>
              </a:rPr>
              <a:t>     } else { </a:t>
            </a:r>
          </a:p>
          <a:p>
            <a:pPr marL="0" indent="0">
              <a:buNone/>
            </a:pPr>
            <a:r>
              <a:rPr lang="en-US" sz="2400" dirty="0">
                <a:latin typeface="Consolas" panose="020B0609020204030204" pitchFamily="49" charset="0"/>
              </a:rPr>
              <a:t>         wait(&amp;</a:t>
            </a:r>
            <a:r>
              <a:rPr lang="en-US" sz="2400" dirty="0" err="1">
                <a:latin typeface="Consolas" panose="020B0609020204030204" pitchFamily="49" charset="0"/>
              </a:rPr>
              <a:t>child_status</a:t>
            </a:r>
            <a:r>
              <a:rPr lang="en-US" sz="2400" dirty="0">
                <a:latin typeface="Consolas" panose="020B0609020204030204" pitchFamily="49" charset="0"/>
              </a:rPr>
              <a:t>); // Wait for child</a:t>
            </a:r>
          </a:p>
          <a:p>
            <a:pPr marL="0" indent="0">
              <a:buNone/>
            </a:pPr>
            <a:r>
              <a:rPr lang="en-US" sz="2400" dirty="0">
                <a:latin typeface="Consolas" panose="020B0609020204030204" pitchFamily="49" charset="0"/>
              </a:rPr>
              <a:t>     }</a:t>
            </a:r>
            <a:br>
              <a:rPr lang="en-US" sz="2400" dirty="0">
                <a:latin typeface="Consolas" panose="020B0609020204030204" pitchFamily="49" charset="0"/>
              </a:rPr>
            </a:br>
            <a:r>
              <a:rPr lang="en-US" sz="2400" dirty="0">
                <a:latin typeface="Consolas" panose="020B0609020204030204" pitchFamily="49" charset="0"/>
              </a:rPr>
              <a:t>}</a:t>
            </a:r>
          </a:p>
        </p:txBody>
      </p:sp>
    </p:spTree>
    <p:extLst>
      <p:ext uri="{BB962C8B-B14F-4D97-AF65-F5344CB8AC3E}">
        <p14:creationId xmlns:p14="http://schemas.microsoft.com/office/powerpoint/2010/main" val="275279838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EB2E5-3083-13E5-6365-4CDCEA391F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512D71-8C73-A180-7C10-2C9C4C590E30}"/>
              </a:ext>
            </a:extLst>
          </p:cNvPr>
          <p:cNvSpPr>
            <a:spLocks noGrp="1"/>
          </p:cNvSpPr>
          <p:nvPr>
            <p:ph type="title"/>
          </p:nvPr>
        </p:nvSpPr>
        <p:spPr>
          <a:xfrm>
            <a:off x="457200" y="215371"/>
            <a:ext cx="8229600" cy="819609"/>
          </a:xfrm>
        </p:spPr>
        <p:txBody>
          <a:bodyPr/>
          <a:lstStyle/>
          <a:p>
            <a:r>
              <a:rPr lang="en-US" dirty="0"/>
              <a:t>Process Creation (</a:t>
            </a:r>
            <a:r>
              <a:rPr lang="en-US" dirty="0" err="1"/>
              <a:t>execv</a:t>
            </a:r>
            <a:r>
              <a:rPr lang="en-US" dirty="0"/>
              <a:t>)</a:t>
            </a:r>
          </a:p>
        </p:txBody>
      </p:sp>
      <p:sp>
        <p:nvSpPr>
          <p:cNvPr id="5" name="Content Placeholder 4">
            <a:extLst>
              <a:ext uri="{FF2B5EF4-FFF2-40B4-BE49-F238E27FC236}">
                <a16:creationId xmlns:a16="http://schemas.microsoft.com/office/drawing/2014/main" id="{7CF10834-189B-3604-9A34-CCB53927CB62}"/>
              </a:ext>
            </a:extLst>
          </p:cNvPr>
          <p:cNvSpPr>
            <a:spLocks noGrp="1"/>
          </p:cNvSpPr>
          <p:nvPr>
            <p:ph sz="quarter" idx="13"/>
          </p:nvPr>
        </p:nvSpPr>
        <p:spPr/>
        <p:txBody>
          <a:bodyPr>
            <a:normAutofit fontScale="925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int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execv</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(const char *path, char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constargv</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Loads a new binary (path) in the current process, removing all other memory mappings.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constargv</a:t>
            </a:r>
            <a:r>
              <a:rPr kumimoji="0" lang="en-US" sz="2800" b="0" i="0" u="none" strike="noStrike" kern="0" cap="none" spc="0" normalizeH="0" baseline="0" noProof="0" dirty="0">
                <a:ln>
                  <a:noFill/>
                </a:ln>
                <a:solidFill>
                  <a:srgbClr val="000000"/>
                </a:solidFill>
                <a:effectLst/>
                <a:uLnTx/>
                <a:uFillTx/>
                <a:latin typeface="Arial"/>
                <a:cs typeface="Arial"/>
                <a:sym typeface="Arial"/>
              </a:rPr>
              <a:t> contains the program arguments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Last argument is NULL</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E.g.,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constargv</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 {“/bin/ls”, “-a”, NULL}</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Different exec(v)(p) variants (check man pages)</a:t>
            </a:r>
          </a:p>
          <a:p>
            <a:endParaRPr lang="en-US" dirty="0"/>
          </a:p>
        </p:txBody>
      </p:sp>
    </p:spTree>
    <p:extLst>
      <p:ext uri="{BB962C8B-B14F-4D97-AF65-F5344CB8AC3E}">
        <p14:creationId xmlns:p14="http://schemas.microsoft.com/office/powerpoint/2010/main" val="232623008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D8675-76EF-D10A-2B14-76E3BE1DC9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CBA293-5FE2-98FC-8773-1C4CB52D7D7B}"/>
              </a:ext>
            </a:extLst>
          </p:cNvPr>
          <p:cNvSpPr>
            <a:spLocks noGrp="1"/>
          </p:cNvSpPr>
          <p:nvPr>
            <p:ph type="title"/>
          </p:nvPr>
        </p:nvSpPr>
        <p:spPr>
          <a:xfrm>
            <a:off x="457200" y="215371"/>
            <a:ext cx="8229600" cy="819609"/>
          </a:xfrm>
        </p:spPr>
        <p:txBody>
          <a:bodyPr/>
          <a:lstStyle/>
          <a:p>
            <a:r>
              <a:rPr lang="en-US" dirty="0"/>
              <a:t>Process Creation (fork, wait, </a:t>
            </a:r>
            <a:r>
              <a:rPr lang="en-US" dirty="0" err="1"/>
              <a:t>execv</a:t>
            </a:r>
            <a:r>
              <a:rPr lang="en-US" dirty="0"/>
              <a:t>)</a:t>
            </a:r>
          </a:p>
        </p:txBody>
      </p:sp>
      <p:sp>
        <p:nvSpPr>
          <p:cNvPr id="6" name="Content Placeholder 2">
            <a:extLst>
              <a:ext uri="{FF2B5EF4-FFF2-40B4-BE49-F238E27FC236}">
                <a16:creationId xmlns:a16="http://schemas.microsoft.com/office/drawing/2014/main" id="{E5452519-503A-6E12-7CFB-554ACFF62D0D}"/>
              </a:ext>
            </a:extLst>
          </p:cNvPr>
          <p:cNvSpPr>
            <a:spLocks noGrp="1"/>
          </p:cNvSpPr>
          <p:nvPr>
            <p:ph sz="quarter" idx="13"/>
          </p:nvPr>
        </p:nvSpPr>
        <p:spPr>
          <a:xfrm>
            <a:off x="547635" y="1909573"/>
            <a:ext cx="8435591" cy="3191061"/>
          </a:xfrm>
        </p:spPr>
        <p:txBody>
          <a:bodyPr wrap="square" lIns="0" tIns="18000" rIns="0" bIns="18000" anchor="ctr" anchorCtr="0">
            <a:spAutoFit/>
          </a:bodyPr>
          <a:lstStyle/>
          <a:p>
            <a:pPr marL="0" indent="0">
              <a:spcBef>
                <a:spcPts val="600"/>
              </a:spcBef>
              <a:buSzPts val="2000"/>
              <a:buNone/>
            </a:pPr>
            <a:r>
              <a:rPr lang="en-US" sz="1800" dirty="0">
                <a:latin typeface="Consolas" panose="020B0609020204030204" pitchFamily="49" charset="0"/>
                <a:ea typeface="Consolas"/>
                <a:cs typeface="Consolas"/>
                <a:sym typeface="Consolas"/>
              </a:rPr>
              <a:t>void  main(void)</a:t>
            </a:r>
            <a:br>
              <a:rPr lang="en-US" sz="1800" dirty="0">
                <a:latin typeface="Consolas" panose="020B0609020204030204" pitchFamily="49" charset="0"/>
                <a:ea typeface="Consolas"/>
                <a:cs typeface="Consolas"/>
                <a:sym typeface="Consolas"/>
              </a:rPr>
            </a:br>
            <a:r>
              <a:rPr lang="en-US" sz="1800" dirty="0">
                <a:latin typeface="Consolas" panose="020B0609020204030204" pitchFamily="49" charset="0"/>
                <a:ea typeface="Consolas"/>
                <a:cs typeface="Consolas"/>
                <a:sym typeface="Consolas"/>
              </a:rPr>
              <a:t>{</a:t>
            </a:r>
            <a:br>
              <a:rPr lang="en-US" sz="1800" dirty="0">
                <a:latin typeface="Consolas" panose="020B0609020204030204" pitchFamily="49" charset="0"/>
                <a:ea typeface="Consolas"/>
                <a:cs typeface="Consolas"/>
                <a:sym typeface="Consolas"/>
              </a:rPr>
            </a:br>
            <a:r>
              <a:rPr lang="en-US" sz="1800" dirty="0">
                <a:latin typeface="Consolas" panose="020B0609020204030204" pitchFamily="49" charset="0"/>
                <a:ea typeface="Consolas"/>
                <a:cs typeface="Consolas"/>
                <a:sym typeface="Consolas"/>
              </a:rPr>
              <a:t>     int    pid, </a:t>
            </a:r>
            <a:r>
              <a:rPr lang="en-US" sz="1800" dirty="0" err="1">
                <a:latin typeface="Consolas" panose="020B0609020204030204" pitchFamily="49" charset="0"/>
                <a:ea typeface="Consolas"/>
                <a:cs typeface="Consolas"/>
                <a:sym typeface="Consolas"/>
              </a:rPr>
              <a:t>child_status</a:t>
            </a:r>
            <a:r>
              <a:rPr lang="en-US" sz="1800" dirty="0">
                <a:latin typeface="Consolas" panose="020B0609020204030204" pitchFamily="49" charset="0"/>
                <a:ea typeface="Consolas"/>
                <a:cs typeface="Consolas"/>
                <a:sym typeface="Consolas"/>
              </a:rPr>
              <a:t>;</a:t>
            </a:r>
            <a:endParaRPr lang="en-US" sz="1800" dirty="0">
              <a:latin typeface="Consolas" panose="020B0609020204030204" pitchFamily="49" charset="0"/>
            </a:endParaRPr>
          </a:p>
          <a:p>
            <a:pPr marL="0" indent="0">
              <a:spcBef>
                <a:spcPts val="600"/>
              </a:spcBef>
              <a:buSzPts val="2000"/>
              <a:buNone/>
            </a:pPr>
            <a:r>
              <a:rPr lang="en-US" sz="1800" dirty="0">
                <a:latin typeface="Consolas" panose="020B0609020204030204" pitchFamily="49" charset="0"/>
                <a:ea typeface="Consolas"/>
                <a:cs typeface="Consolas"/>
                <a:sym typeface="Consolas"/>
              </a:rPr>
              <a:t>     char   *</a:t>
            </a:r>
            <a:r>
              <a:rPr lang="en-US" sz="1800" dirty="0" err="1">
                <a:latin typeface="Consolas" panose="020B0609020204030204" pitchFamily="49" charset="0"/>
                <a:ea typeface="Consolas"/>
                <a:cs typeface="Consolas"/>
                <a:sym typeface="Consolas"/>
              </a:rPr>
              <a:t>args</a:t>
            </a:r>
            <a:r>
              <a:rPr lang="en-US" sz="1800" dirty="0">
                <a:latin typeface="Consolas" panose="020B0609020204030204" pitchFamily="49" charset="0"/>
                <a:ea typeface="Consolas"/>
                <a:cs typeface="Consolas"/>
                <a:sym typeface="Consolas"/>
              </a:rPr>
              <a:t>[] = {“/bin/ls”, “-l”, NULL};</a:t>
            </a:r>
            <a:br>
              <a:rPr lang="en-US" sz="1800" dirty="0">
                <a:latin typeface="Consolas" panose="020B0609020204030204" pitchFamily="49" charset="0"/>
                <a:ea typeface="Consolas"/>
                <a:cs typeface="Consolas"/>
                <a:sym typeface="Consolas"/>
              </a:rPr>
            </a:br>
            <a:r>
              <a:rPr lang="en-US" sz="1800" dirty="0">
                <a:latin typeface="Consolas" panose="020B0609020204030204" pitchFamily="49" charset="0"/>
                <a:ea typeface="Consolas"/>
                <a:cs typeface="Consolas"/>
                <a:sym typeface="Consolas"/>
              </a:rPr>
              <a:t>     if (fork() == 0) { 	// fork creates child process</a:t>
            </a:r>
          </a:p>
          <a:p>
            <a:pPr marL="0" indent="0">
              <a:spcBef>
                <a:spcPts val="600"/>
              </a:spcBef>
              <a:buSzPts val="2000"/>
              <a:buNone/>
            </a:pPr>
            <a:r>
              <a:rPr lang="en-US" sz="1800" dirty="0">
                <a:latin typeface="Consolas" panose="020B0609020204030204" pitchFamily="49" charset="0"/>
                <a:ea typeface="Consolas"/>
                <a:cs typeface="Consolas"/>
                <a:sym typeface="Consolas"/>
              </a:rPr>
              <a:t>      </a:t>
            </a:r>
            <a:r>
              <a:rPr lang="en-US" sz="1800" dirty="0" err="1">
                <a:latin typeface="Consolas" panose="020B0609020204030204" pitchFamily="49" charset="0"/>
                <a:ea typeface="Consolas"/>
                <a:cs typeface="Consolas"/>
                <a:sym typeface="Consolas"/>
              </a:rPr>
              <a:t>execv</a:t>
            </a:r>
            <a:r>
              <a:rPr lang="en-US" sz="1800" dirty="0">
                <a:latin typeface="Consolas" panose="020B0609020204030204" pitchFamily="49" charset="0"/>
                <a:ea typeface="Consolas"/>
                <a:cs typeface="Consolas"/>
                <a:sym typeface="Consolas"/>
              </a:rPr>
              <a:t>(</a:t>
            </a:r>
            <a:r>
              <a:rPr lang="en-US" sz="1800" dirty="0" err="1">
                <a:latin typeface="Consolas" panose="020B0609020204030204" pitchFamily="49" charset="0"/>
                <a:ea typeface="Consolas"/>
                <a:cs typeface="Consolas"/>
                <a:sym typeface="Consolas"/>
              </a:rPr>
              <a:t>args</a:t>
            </a:r>
            <a:r>
              <a:rPr lang="en-US" sz="1800" dirty="0">
                <a:latin typeface="Consolas" panose="020B0609020204030204" pitchFamily="49" charset="0"/>
                <a:ea typeface="Consolas"/>
                <a:cs typeface="Consolas"/>
                <a:sym typeface="Consolas"/>
              </a:rPr>
              <a:t>[0], </a:t>
            </a:r>
            <a:r>
              <a:rPr lang="en-US" sz="1800" dirty="0" err="1">
                <a:latin typeface="Consolas" panose="020B0609020204030204" pitchFamily="49" charset="0"/>
                <a:ea typeface="Consolas"/>
                <a:cs typeface="Consolas"/>
                <a:sym typeface="Consolas"/>
              </a:rPr>
              <a:t>args</a:t>
            </a:r>
            <a:r>
              <a:rPr lang="en-US" sz="1800" dirty="0">
                <a:latin typeface="Consolas" panose="020B0609020204030204" pitchFamily="49" charset="0"/>
                <a:ea typeface="Consolas"/>
                <a:cs typeface="Consolas"/>
                <a:sym typeface="Consolas"/>
              </a:rPr>
              <a:t>); // in child: </a:t>
            </a:r>
            <a:r>
              <a:rPr lang="en-US" sz="1800" dirty="0" err="1">
                <a:latin typeface="Consolas" panose="020B0609020204030204" pitchFamily="49" charset="0"/>
                <a:ea typeface="Consolas"/>
                <a:cs typeface="Consolas"/>
                <a:sym typeface="Consolas"/>
              </a:rPr>
              <a:t>load+execute</a:t>
            </a:r>
            <a:r>
              <a:rPr lang="en-US" sz="1800" dirty="0">
                <a:latin typeface="Consolas" panose="020B0609020204030204" pitchFamily="49" charset="0"/>
                <a:ea typeface="Consolas"/>
                <a:cs typeface="Consolas"/>
                <a:sym typeface="Consolas"/>
              </a:rPr>
              <a:t> program</a:t>
            </a:r>
          </a:p>
          <a:p>
            <a:pPr marL="0" indent="0">
              <a:spcBef>
                <a:spcPts val="600"/>
              </a:spcBef>
              <a:buSzPts val="2000"/>
              <a:buNone/>
            </a:pPr>
            <a:r>
              <a:rPr lang="en-US" sz="1800" dirty="0">
                <a:latin typeface="Consolas" panose="020B0609020204030204" pitchFamily="49" charset="0"/>
                <a:ea typeface="Consolas"/>
                <a:cs typeface="Consolas"/>
                <a:sym typeface="Consolas"/>
              </a:rPr>
              <a:t>     } else { </a:t>
            </a:r>
            <a:endParaRPr lang="en-US" sz="1800" dirty="0">
              <a:latin typeface="Consolas" panose="020B0609020204030204" pitchFamily="49" charset="0"/>
            </a:endParaRPr>
          </a:p>
          <a:p>
            <a:pPr marL="0" indent="0">
              <a:spcBef>
                <a:spcPts val="600"/>
              </a:spcBef>
              <a:buSzPts val="2000"/>
              <a:buNone/>
            </a:pPr>
            <a:r>
              <a:rPr lang="en-US" sz="1800" dirty="0">
                <a:latin typeface="Consolas" panose="020B0609020204030204" pitchFamily="49" charset="0"/>
                <a:ea typeface="Consolas"/>
                <a:cs typeface="Consolas"/>
                <a:sym typeface="Consolas"/>
              </a:rPr>
              <a:t>         wait(&amp;</a:t>
            </a:r>
            <a:r>
              <a:rPr lang="en-US" sz="1800" dirty="0" err="1">
                <a:latin typeface="Consolas" panose="020B0609020204030204" pitchFamily="49" charset="0"/>
                <a:ea typeface="Consolas"/>
                <a:cs typeface="Consolas"/>
                <a:sym typeface="Consolas"/>
              </a:rPr>
              <a:t>child_status</a:t>
            </a:r>
            <a:r>
              <a:rPr lang="en-US" sz="1800" dirty="0">
                <a:latin typeface="Consolas" panose="020B0609020204030204" pitchFamily="49" charset="0"/>
                <a:ea typeface="Consolas"/>
                <a:cs typeface="Consolas"/>
                <a:sym typeface="Consolas"/>
              </a:rPr>
              <a:t>); 	// Wait for child</a:t>
            </a:r>
          </a:p>
          <a:p>
            <a:pPr marL="0" indent="0">
              <a:spcBef>
                <a:spcPts val="600"/>
              </a:spcBef>
              <a:buSzPts val="2000"/>
              <a:buNone/>
            </a:pPr>
            <a:r>
              <a:rPr lang="en-US" sz="1800" dirty="0">
                <a:latin typeface="Consolas" panose="020B0609020204030204" pitchFamily="49" charset="0"/>
                <a:ea typeface="Consolas"/>
                <a:cs typeface="Consolas"/>
                <a:sym typeface="Consolas"/>
              </a:rPr>
              <a:t>     }</a:t>
            </a:r>
            <a:br>
              <a:rPr lang="en-US" sz="1800" dirty="0">
                <a:latin typeface="Consolas" panose="020B0609020204030204" pitchFamily="49" charset="0"/>
                <a:ea typeface="Consolas"/>
                <a:cs typeface="Consolas"/>
                <a:sym typeface="Consolas"/>
              </a:rPr>
            </a:br>
            <a:r>
              <a:rPr lang="en-US" sz="1800" dirty="0">
                <a:latin typeface="Consolas" panose="020B0609020204030204" pitchFamily="49" charset="0"/>
                <a:ea typeface="Consolas"/>
                <a:cs typeface="Consolas"/>
                <a:sym typeface="Consolas"/>
              </a:rPr>
              <a:t>}</a:t>
            </a:r>
            <a:endParaRPr lang="en-US" sz="1800" dirty="0">
              <a:latin typeface="Consolas" panose="020B0609020204030204" pitchFamily="49" charset="0"/>
            </a:endParaRPr>
          </a:p>
        </p:txBody>
      </p:sp>
    </p:spTree>
    <p:extLst>
      <p:ext uri="{BB962C8B-B14F-4D97-AF65-F5344CB8AC3E}">
        <p14:creationId xmlns:p14="http://schemas.microsoft.com/office/powerpoint/2010/main" val="16758710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B412F-BC43-76C2-480D-AFA96C083076}"/>
              </a:ext>
            </a:extLst>
          </p:cNvPr>
          <p:cNvSpPr>
            <a:spLocks noGrp="1"/>
          </p:cNvSpPr>
          <p:nvPr>
            <p:ph type="title"/>
          </p:nvPr>
        </p:nvSpPr>
        <p:spPr>
          <a:xfrm>
            <a:off x="457200" y="215372"/>
            <a:ext cx="8229600" cy="739222"/>
          </a:xfrm>
        </p:spPr>
        <p:txBody>
          <a:bodyPr/>
          <a:lstStyle/>
          <a:p>
            <a:r>
              <a:rPr lang="en-US" dirty="0"/>
              <a:t>Minimal Shell</a:t>
            </a:r>
          </a:p>
        </p:txBody>
      </p:sp>
      <p:sp>
        <p:nvSpPr>
          <p:cNvPr id="6" name="Content Placeholder 2">
            <a:extLst>
              <a:ext uri="{FF2B5EF4-FFF2-40B4-BE49-F238E27FC236}">
                <a16:creationId xmlns:a16="http://schemas.microsoft.com/office/drawing/2014/main" id="{E8231143-4131-4CBF-BF18-4FAAD8E27785}"/>
              </a:ext>
            </a:extLst>
          </p:cNvPr>
          <p:cNvSpPr>
            <a:spLocks noGrp="1"/>
          </p:cNvSpPr>
          <p:nvPr>
            <p:ph sz="quarter" idx="13"/>
          </p:nvPr>
        </p:nvSpPr>
        <p:spPr>
          <a:xfrm>
            <a:off x="457200" y="1156361"/>
            <a:ext cx="8085826" cy="4545278"/>
          </a:xfrm>
        </p:spPr>
        <p:txBody>
          <a:bodyPr wrap="square" lIns="91425" tIns="18000" rIns="91425" bIns="18000" anchor="ctr" anchorCtr="0">
            <a:spAutoFit/>
          </a:bodyPr>
          <a:lstStyle/>
          <a:p>
            <a:pPr marL="0" indent="0">
              <a:spcBef>
                <a:spcPts val="600"/>
              </a:spcBef>
              <a:buSzPts val="2000"/>
              <a:buNone/>
            </a:pPr>
            <a:r>
              <a:rPr lang="en-US" sz="1800" dirty="0">
                <a:latin typeface="Consolas" panose="020B0609020204030204" pitchFamily="49" charset="0"/>
                <a:sym typeface="Consolas"/>
              </a:rPr>
              <a:t>while (1) {</a:t>
            </a:r>
            <a:br>
              <a:rPr lang="en-US" sz="1800" dirty="0">
                <a:latin typeface="Consolas" panose="020B0609020204030204" pitchFamily="49" charset="0"/>
                <a:sym typeface="Consolas"/>
              </a:rPr>
            </a:br>
            <a:r>
              <a:rPr lang="en-US" sz="1800" dirty="0">
                <a:latin typeface="Consolas" panose="020B0609020204030204" pitchFamily="49" charset="0"/>
                <a:sym typeface="Consolas"/>
              </a:rPr>
              <a:t>    char </a:t>
            </a:r>
            <a:r>
              <a:rPr lang="en-US" sz="1800" dirty="0" err="1">
                <a:latin typeface="Consolas" panose="020B0609020204030204" pitchFamily="49" charset="0"/>
                <a:sym typeface="Consolas"/>
              </a:rPr>
              <a:t>cmd</a:t>
            </a:r>
            <a:r>
              <a:rPr lang="en-US" sz="1800" dirty="0">
                <a:latin typeface="Consolas" panose="020B0609020204030204" pitchFamily="49" charset="0"/>
                <a:sym typeface="Consolas"/>
              </a:rPr>
              <a:t>[256], *</a:t>
            </a:r>
            <a:r>
              <a:rPr lang="en-US" sz="1800" dirty="0" err="1">
                <a:latin typeface="Consolas" panose="020B0609020204030204" pitchFamily="49" charset="0"/>
                <a:sym typeface="Consolas"/>
              </a:rPr>
              <a:t>args</a:t>
            </a:r>
            <a:r>
              <a:rPr lang="en-US" sz="1800" dirty="0">
                <a:latin typeface="Consolas" panose="020B0609020204030204" pitchFamily="49" charset="0"/>
                <a:sym typeface="Consolas"/>
              </a:rPr>
              <a:t>[256];</a:t>
            </a:r>
            <a:br>
              <a:rPr lang="en-US" sz="1800" dirty="0">
                <a:latin typeface="Consolas" panose="020B0609020204030204" pitchFamily="49" charset="0"/>
                <a:sym typeface="Consolas"/>
              </a:rPr>
            </a:br>
            <a:r>
              <a:rPr lang="en-US" sz="1800" dirty="0">
                <a:latin typeface="Consolas" panose="020B0609020204030204" pitchFamily="49" charset="0"/>
                <a:sym typeface="Consolas"/>
              </a:rPr>
              <a:t>    int status;</a:t>
            </a:r>
            <a:br>
              <a:rPr lang="en-US" sz="1800" dirty="0">
                <a:latin typeface="Consolas" panose="020B0609020204030204" pitchFamily="49" charset="0"/>
                <a:sym typeface="Consolas"/>
              </a:rPr>
            </a:br>
            <a:r>
              <a:rPr lang="en-US" sz="1800" dirty="0">
                <a:latin typeface="Consolas" panose="020B0609020204030204" pitchFamily="49" charset="0"/>
                <a:sym typeface="Consolas"/>
              </a:rPr>
              <a:t>    </a:t>
            </a:r>
            <a:r>
              <a:rPr lang="en-US" sz="1800" dirty="0" err="1">
                <a:latin typeface="Consolas" panose="020B0609020204030204" pitchFamily="49" charset="0"/>
                <a:sym typeface="Consolas"/>
              </a:rPr>
              <a:t>pid_t</a:t>
            </a:r>
            <a:r>
              <a:rPr lang="en-US" sz="1800" dirty="0">
                <a:latin typeface="Consolas" panose="020B0609020204030204" pitchFamily="49" charset="0"/>
                <a:sym typeface="Consolas"/>
              </a:rPr>
              <a:t> pid;</a:t>
            </a:r>
            <a:endParaRPr lang="en-US" sz="1800" dirty="0">
              <a:latin typeface="Consolas" panose="020B0609020204030204" pitchFamily="49" charset="0"/>
            </a:endParaRPr>
          </a:p>
          <a:p>
            <a:pPr marL="0" indent="0">
              <a:spcBef>
                <a:spcPts val="600"/>
              </a:spcBef>
              <a:buSzPts val="2000"/>
              <a:buNone/>
            </a:pPr>
            <a:r>
              <a:rPr lang="en-US" sz="1800" dirty="0">
                <a:latin typeface="Consolas" panose="020B0609020204030204" pitchFamily="49" charset="0"/>
                <a:sym typeface="Consolas"/>
              </a:rPr>
              <a:t>    </a:t>
            </a:r>
            <a:r>
              <a:rPr lang="en-US" sz="1800" dirty="0" err="1">
                <a:latin typeface="Consolas" panose="020B0609020204030204" pitchFamily="49" charset="0"/>
                <a:sym typeface="Consolas"/>
              </a:rPr>
              <a:t>read_command</a:t>
            </a:r>
            <a:r>
              <a:rPr lang="en-US" sz="1800" dirty="0">
                <a:latin typeface="Consolas" panose="020B0609020204030204" pitchFamily="49" charset="0"/>
                <a:sym typeface="Consolas"/>
              </a:rPr>
              <a:t>(</a:t>
            </a:r>
            <a:r>
              <a:rPr lang="en-US" sz="1800" dirty="0" err="1">
                <a:latin typeface="Consolas" panose="020B0609020204030204" pitchFamily="49" charset="0"/>
                <a:sym typeface="Consolas"/>
              </a:rPr>
              <a:t>cmd</a:t>
            </a:r>
            <a:r>
              <a:rPr lang="en-US" sz="1800" dirty="0">
                <a:latin typeface="Consolas" panose="020B0609020204030204" pitchFamily="49" charset="0"/>
                <a:sym typeface="Consolas"/>
              </a:rPr>
              <a:t>, </a:t>
            </a:r>
            <a:r>
              <a:rPr lang="en-US" sz="1800" dirty="0" err="1">
                <a:latin typeface="Consolas" panose="020B0609020204030204" pitchFamily="49" charset="0"/>
                <a:sym typeface="Consolas"/>
              </a:rPr>
              <a:t>args</a:t>
            </a:r>
            <a:r>
              <a:rPr lang="en-US" sz="1800" dirty="0">
                <a:latin typeface="Consolas" panose="020B0609020204030204" pitchFamily="49" charset="0"/>
                <a:sym typeface="Consolas"/>
              </a:rPr>
              <a:t>); /* reads command and arguments from command line */</a:t>
            </a:r>
            <a:br>
              <a:rPr lang="en-US" sz="1800" dirty="0">
                <a:latin typeface="Consolas" panose="020B0609020204030204" pitchFamily="49" charset="0"/>
                <a:sym typeface="Consolas"/>
              </a:rPr>
            </a:br>
            <a:br>
              <a:rPr lang="en-US" sz="1800" dirty="0">
                <a:latin typeface="Consolas" panose="020B0609020204030204" pitchFamily="49" charset="0"/>
                <a:sym typeface="Consolas"/>
              </a:rPr>
            </a:br>
            <a:r>
              <a:rPr lang="en-US" sz="1800" dirty="0">
                <a:latin typeface="Consolas" panose="020B0609020204030204" pitchFamily="49" charset="0"/>
                <a:sym typeface="Consolas"/>
              </a:rPr>
              <a:t>    pid = </a:t>
            </a:r>
            <a:r>
              <a:rPr lang="en-US" sz="1800" b="1" dirty="0">
                <a:latin typeface="Consolas" panose="020B0609020204030204" pitchFamily="49" charset="0"/>
                <a:sym typeface="Consolas"/>
              </a:rPr>
              <a:t>fork</a:t>
            </a:r>
            <a:r>
              <a:rPr lang="en-US" sz="1800" dirty="0">
                <a:latin typeface="Consolas" panose="020B0609020204030204" pitchFamily="49" charset="0"/>
                <a:sym typeface="Consolas"/>
              </a:rPr>
              <a:t>();</a:t>
            </a:r>
            <a:br>
              <a:rPr lang="en-US" sz="1800" dirty="0">
                <a:latin typeface="Consolas" panose="020B0609020204030204" pitchFamily="49" charset="0"/>
                <a:sym typeface="Consolas"/>
              </a:rPr>
            </a:br>
            <a:br>
              <a:rPr lang="en-US" sz="1800" dirty="0">
                <a:latin typeface="Consolas" panose="020B0609020204030204" pitchFamily="49" charset="0"/>
                <a:sym typeface="Consolas"/>
              </a:rPr>
            </a:br>
            <a:r>
              <a:rPr lang="en-US" sz="1800" dirty="0">
                <a:latin typeface="Consolas" panose="020B0609020204030204" pitchFamily="49" charset="0"/>
                <a:sym typeface="Consolas"/>
              </a:rPr>
              <a:t>    if (pid == 0) {</a:t>
            </a:r>
            <a:br>
              <a:rPr lang="en-US" sz="1800" dirty="0">
                <a:latin typeface="Consolas" panose="020B0609020204030204" pitchFamily="49" charset="0"/>
                <a:sym typeface="Consolas"/>
              </a:rPr>
            </a:br>
            <a:r>
              <a:rPr lang="en-US" sz="1800" dirty="0">
                <a:latin typeface="Consolas" panose="020B0609020204030204" pitchFamily="49" charset="0"/>
                <a:sym typeface="Consolas"/>
              </a:rPr>
              <a:t>        </a:t>
            </a:r>
            <a:r>
              <a:rPr lang="en-US" sz="1800" b="1" dirty="0" err="1">
                <a:latin typeface="Consolas" panose="020B0609020204030204" pitchFamily="49" charset="0"/>
                <a:sym typeface="Consolas"/>
              </a:rPr>
              <a:t>execv</a:t>
            </a:r>
            <a:r>
              <a:rPr lang="en-US" sz="1800" dirty="0">
                <a:latin typeface="Consolas" panose="020B0609020204030204" pitchFamily="49" charset="0"/>
                <a:sym typeface="Consolas"/>
              </a:rPr>
              <a:t>(</a:t>
            </a:r>
            <a:r>
              <a:rPr lang="en-US" sz="1800" dirty="0" err="1">
                <a:latin typeface="Consolas" panose="020B0609020204030204" pitchFamily="49" charset="0"/>
                <a:sym typeface="Consolas"/>
              </a:rPr>
              <a:t>cmd</a:t>
            </a:r>
            <a:r>
              <a:rPr lang="en-US" sz="1800" dirty="0">
                <a:latin typeface="Consolas" panose="020B0609020204030204" pitchFamily="49" charset="0"/>
                <a:sym typeface="Consolas"/>
              </a:rPr>
              <a:t>, </a:t>
            </a:r>
            <a:r>
              <a:rPr lang="en-US" sz="1800" dirty="0" err="1">
                <a:latin typeface="Consolas" panose="020B0609020204030204" pitchFamily="49" charset="0"/>
                <a:sym typeface="Consolas"/>
              </a:rPr>
              <a:t>args</a:t>
            </a:r>
            <a:r>
              <a:rPr lang="en-US" sz="1800" dirty="0">
                <a:latin typeface="Consolas" panose="020B0609020204030204" pitchFamily="49" charset="0"/>
                <a:sym typeface="Consolas"/>
              </a:rPr>
              <a:t>);</a:t>
            </a:r>
            <a:br>
              <a:rPr lang="en-US" sz="1800" dirty="0">
                <a:latin typeface="Consolas" panose="020B0609020204030204" pitchFamily="49" charset="0"/>
                <a:sym typeface="Consolas"/>
              </a:rPr>
            </a:br>
            <a:r>
              <a:rPr lang="en-US" sz="1800" dirty="0">
                <a:latin typeface="Consolas" panose="020B0609020204030204" pitchFamily="49" charset="0"/>
                <a:sym typeface="Consolas"/>
              </a:rPr>
              <a:t>        exit(1);</a:t>
            </a:r>
            <a:br>
              <a:rPr lang="en-US" sz="1800" dirty="0">
                <a:latin typeface="Consolas" panose="020B0609020204030204" pitchFamily="49" charset="0"/>
                <a:sym typeface="Consolas"/>
              </a:rPr>
            </a:br>
            <a:r>
              <a:rPr lang="en-US" sz="1800" dirty="0">
                <a:latin typeface="Consolas" panose="020B0609020204030204" pitchFamily="49" charset="0"/>
                <a:sym typeface="Consolas"/>
              </a:rPr>
              <a:t>    } else {</a:t>
            </a:r>
            <a:br>
              <a:rPr lang="en-US" sz="1800" dirty="0">
                <a:latin typeface="Consolas" panose="020B0609020204030204" pitchFamily="49" charset="0"/>
                <a:sym typeface="Consolas"/>
              </a:rPr>
            </a:br>
            <a:r>
              <a:rPr lang="en-US" sz="1800" dirty="0">
                <a:latin typeface="Consolas" panose="020B0609020204030204" pitchFamily="49" charset="0"/>
                <a:sym typeface="Consolas"/>
              </a:rPr>
              <a:t>        </a:t>
            </a:r>
            <a:r>
              <a:rPr lang="en-US" sz="1800" b="1" dirty="0">
                <a:latin typeface="Consolas" panose="020B0609020204030204" pitchFamily="49" charset="0"/>
                <a:sym typeface="Consolas"/>
              </a:rPr>
              <a:t>wait</a:t>
            </a:r>
            <a:r>
              <a:rPr lang="en-US" sz="1800" dirty="0">
                <a:latin typeface="Consolas" panose="020B0609020204030204" pitchFamily="49" charset="0"/>
                <a:sym typeface="Consolas"/>
              </a:rPr>
              <a:t>(&amp;status);</a:t>
            </a:r>
            <a:br>
              <a:rPr lang="en-US" sz="1800" dirty="0">
                <a:latin typeface="Consolas" panose="020B0609020204030204" pitchFamily="49" charset="0"/>
                <a:sym typeface="Consolas"/>
              </a:rPr>
            </a:br>
            <a:r>
              <a:rPr lang="en-US" sz="1800" dirty="0">
                <a:latin typeface="Consolas" panose="020B0609020204030204" pitchFamily="49" charset="0"/>
                <a:sym typeface="Consolas"/>
              </a:rPr>
              <a:t>    }</a:t>
            </a:r>
            <a:br>
              <a:rPr lang="en-US" sz="1800" dirty="0">
                <a:latin typeface="Consolas" panose="020B0609020204030204" pitchFamily="49" charset="0"/>
                <a:sym typeface="Consolas"/>
              </a:rPr>
            </a:br>
            <a:r>
              <a:rPr lang="en-US" sz="1800" dirty="0">
                <a:latin typeface="Consolas" panose="020B0609020204030204" pitchFamily="49" charset="0"/>
                <a:sym typeface="Consolas"/>
              </a:rPr>
              <a:t>}</a:t>
            </a:r>
            <a:endParaRPr lang="en-US" sz="1800" dirty="0">
              <a:latin typeface="Consolas" panose="020B0609020204030204" pitchFamily="49" charset="0"/>
            </a:endParaRPr>
          </a:p>
        </p:txBody>
      </p:sp>
    </p:spTree>
    <p:extLst>
      <p:ext uri="{BB962C8B-B14F-4D97-AF65-F5344CB8AC3E}">
        <p14:creationId xmlns:p14="http://schemas.microsoft.com/office/powerpoint/2010/main" val="932562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88ED-E4E2-35AC-EBC2-E4C2656DEF5D}"/>
              </a:ext>
            </a:extLst>
          </p:cNvPr>
          <p:cNvSpPr>
            <a:spLocks noGrp="1"/>
          </p:cNvSpPr>
          <p:nvPr>
            <p:ph type="title"/>
          </p:nvPr>
        </p:nvSpPr>
        <p:spPr>
          <a:xfrm>
            <a:off x="457200" y="215371"/>
            <a:ext cx="8229600" cy="759319"/>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First Generation: Vacuum tubes</a:t>
            </a:r>
            <a:endParaRPr lang="en-US" dirty="0"/>
          </a:p>
        </p:txBody>
      </p:sp>
      <p:pic>
        <p:nvPicPr>
          <p:cNvPr id="5" name="Content Placeholder 4" descr="Two women standing around the Colossus Mark 2 computer.">
            <a:extLst>
              <a:ext uri="{FF2B5EF4-FFF2-40B4-BE49-F238E27FC236}">
                <a16:creationId xmlns:a16="http://schemas.microsoft.com/office/drawing/2014/main" id="{413FEEEC-8634-767B-3C85-498F6D6DCE22}"/>
              </a:ext>
            </a:extLst>
          </p:cNvPr>
          <p:cNvPicPr>
            <a:picLocks noGrp="1" noChangeAspect="1"/>
          </p:cNvPicPr>
          <p:nvPr>
            <p:ph sz="quarter" idx="13"/>
          </p:nvPr>
        </p:nvPicPr>
        <p:blipFill>
          <a:blip r:embed="rId2"/>
          <a:stretch>
            <a:fillRect/>
          </a:stretch>
        </p:blipFill>
        <p:spPr>
          <a:xfrm>
            <a:off x="1335973" y="974690"/>
            <a:ext cx="6472053" cy="4276915"/>
          </a:xfrm>
          <a:prstGeom prst="rect">
            <a:avLst/>
          </a:prstGeom>
        </p:spPr>
      </p:pic>
      <p:sp>
        <p:nvSpPr>
          <p:cNvPr id="7" name="TextBox 6">
            <a:extLst>
              <a:ext uri="{FF2B5EF4-FFF2-40B4-BE49-F238E27FC236}">
                <a16:creationId xmlns:a16="http://schemas.microsoft.com/office/drawing/2014/main" id="{9D6B2ABB-D400-FA74-EE68-5B37FB1438F6}"/>
              </a:ext>
            </a:extLst>
          </p:cNvPr>
          <p:cNvSpPr txBox="1"/>
          <p:nvPr/>
        </p:nvSpPr>
        <p:spPr>
          <a:xfrm>
            <a:off x="1206717" y="5251605"/>
            <a:ext cx="6601309" cy="461665"/>
          </a:xfrm>
          <a:prstGeom prst="rect">
            <a:avLst/>
          </a:prstGeom>
          <a:noFill/>
        </p:spPr>
        <p:txBody>
          <a:bodyPr wrap="square">
            <a:spAutoFit/>
          </a:bodyPr>
          <a:lstStyle/>
          <a:p>
            <a:pPr marL="0" indent="0">
              <a:spcBef>
                <a:spcPts val="0"/>
              </a:spcBef>
              <a:buSzPts val="1600"/>
              <a:buNone/>
            </a:pPr>
            <a:r>
              <a:rPr lang="en-US" sz="1200" dirty="0">
                <a:effectLst/>
                <a:latin typeface="Arial" panose="020B0604020202020204" pitchFamily="34" charset="0"/>
                <a:ea typeface="Calibri" panose="020F0502020204030204" pitchFamily="34" charset="0"/>
                <a:cs typeface="Arial" panose="020B0604020202020204" pitchFamily="34" charset="0"/>
              </a:rPr>
              <a:t>Annotated photographs of the COLOSSUS electronic digital computer/Kew/National Archives and Records Administration (</a:t>
            </a:r>
            <a:r>
              <a:rPr lang="en-US" sz="1200" spc="-200" dirty="0">
                <a:effectLst/>
                <a:latin typeface="Arial" panose="020B0604020202020204" pitchFamily="34" charset="0"/>
                <a:ea typeface="Calibri" panose="020F0502020204030204" pitchFamily="34" charset="0"/>
                <a:cs typeface="Arial" panose="020B0604020202020204" pitchFamily="34" charset="0"/>
              </a:rPr>
              <a:t>N A R </a:t>
            </a:r>
            <a:r>
              <a:rPr lang="en-US" sz="1200" dirty="0">
                <a:effectLst/>
                <a:latin typeface="Arial" panose="020B0604020202020204" pitchFamily="34" charset="0"/>
                <a:ea typeface="Calibri" panose="020F0502020204030204" pitchFamily="34" charset="0"/>
                <a:cs typeface="Arial" panose="020B0604020202020204" pitchFamily="34" charset="0"/>
              </a:rPr>
              <a:t>A) [</a:t>
            </a:r>
            <a:r>
              <a:rPr lang="en-US" sz="1200" spc="-200" dirty="0">
                <a:effectLst/>
                <a:latin typeface="Arial" panose="020B0604020202020204" pitchFamily="34" charset="0"/>
                <a:ea typeface="Calibri" panose="020F0502020204030204" pitchFamily="34" charset="0"/>
                <a:cs typeface="Arial" panose="020B0604020202020204" pitchFamily="34" charset="0"/>
              </a:rPr>
              <a:t>F </a:t>
            </a:r>
            <a:r>
              <a:rPr lang="en-US" sz="1200" dirty="0">
                <a:effectLst/>
                <a:latin typeface="Arial" panose="020B0604020202020204" pitchFamily="34" charset="0"/>
                <a:ea typeface="Calibri" panose="020F0502020204030204" pitchFamily="34" charset="0"/>
                <a:cs typeface="Arial" panose="020B0604020202020204" pitchFamily="34" charset="0"/>
              </a:rPr>
              <a:t>O 850/234] </a:t>
            </a:r>
            <a:endParaRPr lang="en-US" sz="12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D4241930-BBE5-4CC2-2213-25B53E71153A}"/>
              </a:ext>
            </a:extLst>
          </p:cNvPr>
          <p:cNvSpPr txBox="1"/>
          <p:nvPr/>
        </p:nvSpPr>
        <p:spPr>
          <a:xfrm>
            <a:off x="1024932" y="5897936"/>
            <a:ext cx="7817617"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1500"/>
              </a:spcBef>
              <a:spcAft>
                <a:spcPts val="0"/>
              </a:spcAft>
              <a:buClr>
                <a:srgbClr val="007FA3"/>
              </a:buClr>
              <a:buSzPct val="100000"/>
              <a:buFont typeface="Arial"/>
              <a:buNone/>
              <a:tabLst/>
              <a:defRPr/>
            </a:pPr>
            <a:r>
              <a:rPr kumimoji="0" lang="en-US" sz="1800" b="1" i="0" u="none" strike="noStrike" kern="0" cap="none" spc="0" normalizeH="0" baseline="0" noProof="0" dirty="0">
                <a:ln>
                  <a:noFill/>
                </a:ln>
                <a:solidFill>
                  <a:srgbClr val="000000"/>
                </a:solidFill>
                <a:effectLst/>
                <a:uLnTx/>
                <a:uFillTx/>
                <a:latin typeface="Arial"/>
                <a:cs typeface="Arial"/>
                <a:sym typeface="Arial"/>
              </a:rPr>
              <a:t>The Colossus Mark 2 computer: Cryptanalysis of the Lorenz Cipher</a:t>
            </a:r>
          </a:p>
        </p:txBody>
      </p:sp>
    </p:spTree>
    <p:extLst>
      <p:ext uri="{BB962C8B-B14F-4D97-AF65-F5344CB8AC3E}">
        <p14:creationId xmlns:p14="http://schemas.microsoft.com/office/powerpoint/2010/main" val="196831797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0F571-85F0-94F5-4025-CFD389A530E4}"/>
              </a:ext>
            </a:extLst>
          </p:cNvPr>
          <p:cNvSpPr>
            <a:spLocks noGrp="1"/>
          </p:cNvSpPr>
          <p:nvPr>
            <p:ph type="title"/>
          </p:nvPr>
        </p:nvSpPr>
        <p:spPr/>
        <p:txBody>
          <a:bodyPr/>
          <a:lstStyle/>
          <a:p>
            <a:r>
              <a:rPr lang="en-US" dirty="0"/>
              <a:t>How to Exit Programs?</a:t>
            </a:r>
          </a:p>
        </p:txBody>
      </p:sp>
      <p:sp>
        <p:nvSpPr>
          <p:cNvPr id="3" name="Content Placeholder 2">
            <a:extLst>
              <a:ext uri="{FF2B5EF4-FFF2-40B4-BE49-F238E27FC236}">
                <a16:creationId xmlns:a16="http://schemas.microsoft.com/office/drawing/2014/main" id="{BE125B11-4382-7482-C673-2E236EE7CD2D}"/>
              </a:ext>
            </a:extLst>
          </p:cNvPr>
          <p:cNvSpPr>
            <a:spLocks noGrp="1"/>
          </p:cNvSpPr>
          <p:nvPr>
            <p:ph sz="quarter" idx="13"/>
          </p:nvPr>
        </p:nvSpPr>
        <p:spPr>
          <a:xfrm>
            <a:off x="457200" y="1556328"/>
            <a:ext cx="8229600" cy="915568"/>
          </a:xfrm>
        </p:spPr>
        <p:txBody>
          <a:bodyPr>
            <a:normAutofit fontScale="92500" lnSpcReduction="200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err="1">
                <a:ln>
                  <a:noFill/>
                </a:ln>
                <a:solidFill>
                  <a:srgbClr val="000000"/>
                </a:solidFill>
                <a:effectLst/>
                <a:uLnTx/>
                <a:uFillTx/>
                <a:latin typeface="Arial"/>
                <a:cs typeface="Arial"/>
                <a:sym typeface="Arial"/>
              </a:rPr>
              <a:t>Ctrl+C</a:t>
            </a:r>
            <a:r>
              <a:rPr kumimoji="0" lang="en-US" sz="2800" b="0" i="0" u="none" strike="noStrike" kern="0" cap="none" spc="0" normalizeH="0" baseline="0" noProof="0" dirty="0">
                <a:ln>
                  <a:noFill/>
                </a:ln>
                <a:solidFill>
                  <a:srgbClr val="000000"/>
                </a:solidFill>
                <a:effectLst/>
                <a:uLnTx/>
                <a:uFillTx/>
                <a:latin typeface="Arial"/>
                <a:cs typeface="Arial"/>
                <a:sym typeface="Arial"/>
              </a:rPr>
              <a:t>, but how does this work??</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Answer: </a:t>
            </a:r>
            <a:r>
              <a:rPr kumimoji="0" lang="en-US" sz="2800" b="1" i="0" u="none" strike="noStrike" kern="0" cap="none" spc="0" normalizeH="0" baseline="0" noProof="0" dirty="0">
                <a:ln>
                  <a:noFill/>
                </a:ln>
                <a:solidFill>
                  <a:srgbClr val="000000"/>
                </a:solidFill>
                <a:effectLst/>
                <a:uLnTx/>
                <a:uFillTx/>
                <a:latin typeface="Arial"/>
                <a:cs typeface="Arial"/>
                <a:sym typeface="Arial"/>
              </a:rPr>
              <a:t>signals</a:t>
            </a:r>
          </a:p>
          <a:p>
            <a:endParaRPr lang="en-US" dirty="0"/>
          </a:p>
        </p:txBody>
      </p:sp>
      <p:sp>
        <p:nvSpPr>
          <p:cNvPr id="4" name="Content Placeholder 3">
            <a:extLst>
              <a:ext uri="{FF2B5EF4-FFF2-40B4-BE49-F238E27FC236}">
                <a16:creationId xmlns:a16="http://schemas.microsoft.com/office/drawing/2014/main" id="{9A338451-0CD2-A977-CB4C-01C7B4923639}"/>
              </a:ext>
            </a:extLst>
          </p:cNvPr>
          <p:cNvSpPr>
            <a:spLocks noGrp="1"/>
          </p:cNvSpPr>
          <p:nvPr>
            <p:ph sz="quarter" idx="14"/>
          </p:nvPr>
        </p:nvSpPr>
        <p:spPr>
          <a:xfrm>
            <a:off x="457200" y="2695479"/>
            <a:ext cx="8229600" cy="2105025"/>
          </a:xfrm>
        </p:spPr>
        <p:txBody>
          <a:bodyPr>
            <a:normAutofit fontScale="77500" lnSpcReduction="200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Processes sometimes need to be interrupted during their execution</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A </a:t>
            </a:r>
            <a:r>
              <a:rPr kumimoji="0" lang="en-US" sz="2800" b="1" i="0" u="none" strike="noStrike" kern="0" cap="none" spc="0" normalizeH="0" baseline="0" noProof="0" dirty="0">
                <a:ln>
                  <a:noFill/>
                </a:ln>
                <a:solidFill>
                  <a:srgbClr val="000000"/>
                </a:solidFill>
                <a:effectLst/>
                <a:uLnTx/>
                <a:uFillTx/>
                <a:latin typeface="Arial"/>
                <a:cs typeface="Arial"/>
                <a:sym typeface="Arial"/>
              </a:rPr>
              <a:t>signal</a:t>
            </a:r>
            <a:r>
              <a:rPr kumimoji="0" lang="en-US" sz="2800" b="0" i="0" u="none" strike="noStrike" kern="0" cap="none" spc="0" normalizeH="0" baseline="0" noProof="0" dirty="0">
                <a:ln>
                  <a:noFill/>
                </a:ln>
                <a:solidFill>
                  <a:srgbClr val="000000"/>
                </a:solidFill>
                <a:effectLst/>
                <a:uLnTx/>
                <a:uFillTx/>
                <a:latin typeface="Arial"/>
                <a:cs typeface="Arial"/>
                <a:sym typeface="Arial"/>
              </a:rPr>
              <a:t> is sent to the process that needs to be interrupted</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Interrupted process can catch the signal by installing a </a:t>
            </a:r>
            <a:r>
              <a:rPr kumimoji="0" lang="en-US" sz="2800" b="1" i="0" u="none" strike="noStrike" kern="0" cap="none" spc="0" normalizeH="0" baseline="0" noProof="0" dirty="0">
                <a:ln>
                  <a:noFill/>
                </a:ln>
                <a:solidFill>
                  <a:srgbClr val="000000"/>
                </a:solidFill>
                <a:effectLst/>
                <a:uLnTx/>
                <a:uFillTx/>
                <a:latin typeface="Arial"/>
                <a:cs typeface="Arial"/>
                <a:sym typeface="Arial"/>
              </a:rPr>
              <a:t>signal handler</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What happens when a terminal user hits </a:t>
            </a:r>
            <a:r>
              <a:rPr kumimoji="0" lang="en-US" sz="2800" b="0" i="0" u="none" strike="noStrike" kern="0" cap="none" spc="-300" normalizeH="0" baseline="0" noProof="0" dirty="0">
                <a:ln>
                  <a:noFill/>
                </a:ln>
                <a:solidFill>
                  <a:srgbClr val="000000"/>
                </a:solidFill>
                <a:effectLst/>
                <a:uLnTx/>
                <a:uFillTx/>
                <a:latin typeface="Arial"/>
                <a:cs typeface="Arial"/>
                <a:sym typeface="Arial"/>
              </a:rPr>
              <a:t>C T R </a:t>
            </a:r>
            <a:r>
              <a:rPr kumimoji="0" lang="en-US" sz="2800" b="0" i="0" u="none" strike="noStrike" kern="0" cap="none" spc="0" normalizeH="0" baseline="0" noProof="0" dirty="0">
                <a:ln>
                  <a:noFill/>
                </a:ln>
                <a:solidFill>
                  <a:srgbClr val="000000"/>
                </a:solidFill>
                <a:effectLst/>
                <a:uLnTx/>
                <a:uFillTx/>
                <a:latin typeface="Arial"/>
                <a:cs typeface="Arial"/>
                <a:sym typeface="Arial"/>
              </a:rPr>
              <a:t>L+C or </a:t>
            </a:r>
            <a:r>
              <a:rPr kumimoji="0" lang="en-US" sz="2800" b="0" i="0" u="none" strike="noStrike" kern="0" cap="none" spc="-300" normalizeH="0" baseline="0" noProof="0" dirty="0">
                <a:ln>
                  <a:noFill/>
                </a:ln>
                <a:solidFill>
                  <a:srgbClr val="000000"/>
                </a:solidFill>
                <a:effectLst/>
                <a:uLnTx/>
                <a:uFillTx/>
                <a:latin typeface="Arial"/>
                <a:cs typeface="Arial"/>
                <a:sym typeface="Arial"/>
              </a:rPr>
              <a:t>C T R </a:t>
            </a:r>
            <a:r>
              <a:rPr kumimoji="0" lang="en-US" sz="2800" b="0" i="0" u="none" strike="noStrike" kern="0" cap="none" spc="0" normalizeH="0" baseline="0" noProof="0" dirty="0">
                <a:ln>
                  <a:noFill/>
                </a:ln>
                <a:solidFill>
                  <a:srgbClr val="000000"/>
                </a:solidFill>
                <a:effectLst/>
                <a:uLnTx/>
                <a:uFillTx/>
                <a:latin typeface="Arial"/>
                <a:cs typeface="Arial"/>
                <a:sym typeface="Arial"/>
              </a:rPr>
              <a:t>L+Z</a:t>
            </a:r>
          </a:p>
        </p:txBody>
      </p:sp>
      <p:pic>
        <p:nvPicPr>
          <p:cNvPr id="5" name="Picture 4">
            <a:extLst>
              <a:ext uri="{FF2B5EF4-FFF2-40B4-BE49-F238E27FC236}">
                <a16:creationId xmlns:a16="http://schemas.microsoft.com/office/drawing/2014/main" id="{3FEC2066-E8F7-8947-C193-FA5FC6033313}"/>
              </a:ext>
            </a:extLst>
          </p:cNvPr>
          <p:cNvPicPr>
            <a:picLocks noChangeAspect="1"/>
          </p:cNvPicPr>
          <p:nvPr/>
        </p:nvPicPr>
        <p:blipFill>
          <a:blip r:embed="rId2"/>
          <a:stretch>
            <a:fillRect/>
          </a:stretch>
        </p:blipFill>
        <p:spPr>
          <a:xfrm>
            <a:off x="2123220" y="4786772"/>
            <a:ext cx="4535817" cy="755970"/>
          </a:xfrm>
          <a:prstGeom prst="rect">
            <a:avLst/>
          </a:prstGeom>
        </p:spPr>
      </p:pic>
    </p:spTree>
    <p:extLst>
      <p:ext uri="{BB962C8B-B14F-4D97-AF65-F5344CB8AC3E}">
        <p14:creationId xmlns:p14="http://schemas.microsoft.com/office/powerpoint/2010/main" val="358962312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382F5-3193-E17D-8D1F-49DBC756CC78}"/>
              </a:ext>
            </a:extLst>
          </p:cNvPr>
          <p:cNvSpPr>
            <a:spLocks noGrp="1"/>
          </p:cNvSpPr>
          <p:nvPr>
            <p:ph type="title"/>
          </p:nvPr>
        </p:nvSpPr>
        <p:spPr/>
        <p:txBody>
          <a:bodyPr/>
          <a:lstStyle/>
          <a:p>
            <a:r>
              <a:rPr lang="en-US" dirty="0"/>
              <a:t>Signals</a:t>
            </a:r>
          </a:p>
        </p:txBody>
      </p:sp>
      <p:sp>
        <p:nvSpPr>
          <p:cNvPr id="3" name="Content Placeholder 2">
            <a:extLst>
              <a:ext uri="{FF2B5EF4-FFF2-40B4-BE49-F238E27FC236}">
                <a16:creationId xmlns:a16="http://schemas.microsoft.com/office/drawing/2014/main" id="{F92E0030-C1BF-5131-783E-56A309BABFF6}"/>
              </a:ext>
            </a:extLst>
          </p:cNvPr>
          <p:cNvSpPr>
            <a:spLocks noGrp="1"/>
          </p:cNvSpPr>
          <p:nvPr>
            <p:ph sz="quarter" idx="13"/>
          </p:nvPr>
        </p:nvSpPr>
        <p:spPr>
          <a:xfrm>
            <a:off x="205991" y="1585303"/>
            <a:ext cx="8787283" cy="3367365"/>
          </a:xfrm>
        </p:spPr>
        <p:txBody>
          <a:bodyPr>
            <a:normAutofit fontScale="925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sighandler_t</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signal(int signum,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sighandler_t</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handler)</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Registers a signal handler for signal signum</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unsigned int alarm(unsigned int seconds)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Deliver </a:t>
            </a:r>
            <a:r>
              <a:rPr kumimoji="0" lang="en-US" sz="2800" b="0" i="0" u="none" strike="noStrike" kern="0" cap="none" spc="-300" normalizeH="0" baseline="0" noProof="0" dirty="0">
                <a:ln>
                  <a:noFill/>
                </a:ln>
                <a:solidFill>
                  <a:srgbClr val="000000"/>
                </a:solidFill>
                <a:effectLst/>
                <a:uLnTx/>
                <a:uFillTx/>
                <a:latin typeface="Arial"/>
                <a:cs typeface="Arial"/>
                <a:sym typeface="Arial"/>
              </a:rPr>
              <a:t>S I G A L R </a:t>
            </a:r>
            <a:r>
              <a:rPr kumimoji="0" lang="en-US" sz="2800" b="0" i="0" u="none" strike="noStrike" kern="0" cap="none" spc="0" normalizeH="0" baseline="0" noProof="0" dirty="0">
                <a:ln>
                  <a:noFill/>
                </a:ln>
                <a:solidFill>
                  <a:srgbClr val="000000"/>
                </a:solidFill>
                <a:effectLst/>
                <a:uLnTx/>
                <a:uFillTx/>
                <a:latin typeface="Arial"/>
                <a:cs typeface="Arial"/>
                <a:sym typeface="Arial"/>
              </a:rPr>
              <a:t>M in specified number of seconds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int kill(</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pid_t</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pid</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int sig)</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Deliver signal sig to process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pid</a:t>
            </a:r>
            <a:endPar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endParaRPr>
          </a:p>
          <a:p>
            <a:endParaRPr lang="en-US" dirty="0"/>
          </a:p>
        </p:txBody>
      </p:sp>
    </p:spTree>
    <p:extLst>
      <p:ext uri="{BB962C8B-B14F-4D97-AF65-F5344CB8AC3E}">
        <p14:creationId xmlns:p14="http://schemas.microsoft.com/office/powerpoint/2010/main" val="111776484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B41BB-24A6-F424-7496-C4BAF832CE77}"/>
              </a:ext>
            </a:extLst>
          </p:cNvPr>
          <p:cNvSpPr>
            <a:spLocks noGrp="1"/>
          </p:cNvSpPr>
          <p:nvPr>
            <p:ph type="title"/>
          </p:nvPr>
        </p:nvSpPr>
        <p:spPr/>
        <p:txBody>
          <a:bodyPr/>
          <a:lstStyle/>
          <a:p>
            <a:r>
              <a:rPr lang="en-US" dirty="0"/>
              <a:t>Alarm Example</a:t>
            </a:r>
          </a:p>
        </p:txBody>
      </p:sp>
      <p:pic>
        <p:nvPicPr>
          <p:cNvPr id="5" name="Picture 4">
            <a:extLst>
              <a:ext uri="{FF2B5EF4-FFF2-40B4-BE49-F238E27FC236}">
                <a16:creationId xmlns:a16="http://schemas.microsoft.com/office/drawing/2014/main" id="{51A3B5E3-D48B-8D35-BE91-48BA05899838}"/>
              </a:ext>
            </a:extLst>
          </p:cNvPr>
          <p:cNvPicPr>
            <a:picLocks noChangeAspect="1"/>
          </p:cNvPicPr>
          <p:nvPr/>
        </p:nvPicPr>
        <p:blipFill>
          <a:blip r:embed="rId2"/>
          <a:stretch>
            <a:fillRect/>
          </a:stretch>
        </p:blipFill>
        <p:spPr>
          <a:xfrm>
            <a:off x="406958" y="1739068"/>
            <a:ext cx="8126490" cy="4179412"/>
          </a:xfrm>
          <a:prstGeom prst="rect">
            <a:avLst/>
          </a:prstGeom>
        </p:spPr>
      </p:pic>
    </p:spTree>
    <p:extLst>
      <p:ext uri="{BB962C8B-B14F-4D97-AF65-F5344CB8AC3E}">
        <p14:creationId xmlns:p14="http://schemas.microsoft.com/office/powerpoint/2010/main" val="49624779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CDEF5-C16D-0BCE-D2F5-1CED011C4555}"/>
              </a:ext>
            </a:extLst>
          </p:cNvPr>
          <p:cNvSpPr>
            <a:spLocks noGrp="1"/>
          </p:cNvSpPr>
          <p:nvPr>
            <p:ph type="title"/>
          </p:nvPr>
        </p:nvSpPr>
        <p:spPr>
          <a:xfrm>
            <a:off x="457200" y="215371"/>
            <a:ext cx="8229600" cy="859803"/>
          </a:xfrm>
        </p:spPr>
        <p:txBody>
          <a:bodyPr/>
          <a:lstStyle/>
          <a:p>
            <a:r>
              <a:rPr lang="en-US" dirty="0"/>
              <a:t>Pipe Example</a:t>
            </a:r>
          </a:p>
        </p:txBody>
      </p:sp>
      <p:sp>
        <p:nvSpPr>
          <p:cNvPr id="3" name="Content Placeholder 2">
            <a:extLst>
              <a:ext uri="{FF2B5EF4-FFF2-40B4-BE49-F238E27FC236}">
                <a16:creationId xmlns:a16="http://schemas.microsoft.com/office/drawing/2014/main" id="{8CC272D1-B237-A29F-6BBF-D983C3210288}"/>
              </a:ext>
            </a:extLst>
          </p:cNvPr>
          <p:cNvSpPr>
            <a:spLocks noGrp="1"/>
          </p:cNvSpPr>
          <p:nvPr>
            <p:ph sz="quarter" idx="13"/>
          </p:nvPr>
        </p:nvSpPr>
        <p:spPr>
          <a:xfrm>
            <a:off x="457200" y="1435745"/>
            <a:ext cx="8229600" cy="2784561"/>
          </a:xfrm>
        </p:spPr>
        <p:txBody>
          <a:bodyPr>
            <a:normAutofit fontScale="92500" lnSpcReduction="10000"/>
          </a:bodyPr>
          <a:lstStyle/>
          <a:p>
            <a:pPr marL="0" marR="0" lvl="0"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What happens if we execute the following command?</a:t>
            </a:r>
          </a:p>
          <a:p>
            <a:pPr marL="486918" marR="0" lvl="1"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cat names.txt | sort</a:t>
            </a:r>
          </a:p>
          <a:p>
            <a:pPr marL="0" marR="0" lvl="0"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And how about the following commands?</a:t>
            </a:r>
          </a:p>
          <a:p>
            <a:pPr marL="486918" marR="0" lvl="1"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mkfifo</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named.pipe</a:t>
            </a:r>
            <a:endPar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endParaRPr>
          </a:p>
          <a:p>
            <a:pPr marL="486918" marR="0" lvl="1"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echo “Hello World!” &gt;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named.pipe</a:t>
            </a:r>
            <a:endPar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endParaRPr>
          </a:p>
          <a:p>
            <a:pPr marL="486918" marR="0" lvl="1" indent="0" algn="l" defTabSz="914400" rtl="0" eaLnBrk="1" fontAlgn="auto" latinLnBrk="0" hangingPunct="1">
              <a:lnSpc>
                <a:spcPct val="100000"/>
              </a:lnSpc>
              <a:spcBef>
                <a:spcPts val="600"/>
              </a:spcBef>
              <a:spcAft>
                <a:spcPts val="0"/>
              </a:spcAft>
              <a:buClr>
                <a:srgbClr val="007FA3"/>
              </a:buClr>
              <a:buSzPct val="100000"/>
              <a:buFont typeface="Arial"/>
              <a:buNone/>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cat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named.pipe</a:t>
            </a:r>
            <a:endPar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endParaRPr>
          </a:p>
          <a:p>
            <a:endParaRPr lang="en-US" dirty="0"/>
          </a:p>
        </p:txBody>
      </p:sp>
      <p:pic>
        <p:nvPicPr>
          <p:cNvPr id="5" name="Picture 4">
            <a:extLst>
              <a:ext uri="{FF2B5EF4-FFF2-40B4-BE49-F238E27FC236}">
                <a16:creationId xmlns:a16="http://schemas.microsoft.com/office/drawing/2014/main" id="{AB59484C-38D3-143B-0582-5EB1932AB89F}"/>
              </a:ext>
            </a:extLst>
          </p:cNvPr>
          <p:cNvPicPr>
            <a:picLocks noChangeAspect="1"/>
          </p:cNvPicPr>
          <p:nvPr/>
        </p:nvPicPr>
        <p:blipFill>
          <a:blip r:embed="rId2"/>
          <a:stretch>
            <a:fillRect/>
          </a:stretch>
        </p:blipFill>
        <p:spPr>
          <a:xfrm>
            <a:off x="1559291" y="4220306"/>
            <a:ext cx="5663675" cy="755970"/>
          </a:xfrm>
          <a:prstGeom prst="rect">
            <a:avLst/>
          </a:prstGeom>
        </p:spPr>
      </p:pic>
    </p:spTree>
    <p:extLst>
      <p:ext uri="{BB962C8B-B14F-4D97-AF65-F5344CB8AC3E}">
        <p14:creationId xmlns:p14="http://schemas.microsoft.com/office/powerpoint/2010/main" val="130968551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7A02C-B66B-6492-CC9E-5E76C0B5CAF3}"/>
              </a:ext>
            </a:extLst>
          </p:cNvPr>
          <p:cNvSpPr>
            <a:spLocks noGrp="1"/>
          </p:cNvSpPr>
          <p:nvPr>
            <p:ph type="title"/>
          </p:nvPr>
        </p:nvSpPr>
        <p:spPr>
          <a:xfrm>
            <a:off x="457200" y="215372"/>
            <a:ext cx="8229600" cy="719126"/>
          </a:xfrm>
        </p:spPr>
        <p:txBody>
          <a:bodyPr/>
          <a:lstStyle/>
          <a:p>
            <a:r>
              <a:rPr lang="en-US" sz="3200" dirty="0"/>
              <a:t>Pipe Example (open, close, pipe, dup)</a:t>
            </a:r>
          </a:p>
        </p:txBody>
      </p:sp>
      <p:sp>
        <p:nvSpPr>
          <p:cNvPr id="3" name="Content Placeholder 2">
            <a:extLst>
              <a:ext uri="{FF2B5EF4-FFF2-40B4-BE49-F238E27FC236}">
                <a16:creationId xmlns:a16="http://schemas.microsoft.com/office/drawing/2014/main" id="{74EC9E66-0A08-A1EC-7392-EADDE50FE1E8}"/>
              </a:ext>
            </a:extLst>
          </p:cNvPr>
          <p:cNvSpPr>
            <a:spLocks noGrp="1"/>
          </p:cNvSpPr>
          <p:nvPr>
            <p:ph sz="quarter" idx="13"/>
          </p:nvPr>
        </p:nvSpPr>
        <p:spPr>
          <a:xfrm>
            <a:off x="457200" y="1234780"/>
            <a:ext cx="8355204" cy="4532974"/>
          </a:xfrm>
        </p:spPr>
        <p:txBody>
          <a:bodyPr>
            <a:normAutofit fontScale="92500" lnSpcReduction="200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int open(const char *pathname, int flags)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Opens the file specified by </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pathname</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int close(int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fd</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Closes the specified file descriptor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fd</a:t>
            </a:r>
            <a:endPar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endParaRP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int pipe(int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pipefd</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[2])</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Creates a pipe with two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fds</a:t>
            </a:r>
            <a:r>
              <a:rPr kumimoji="0" lang="en-US" sz="2800" b="0" i="0" u="none" strike="noStrike" kern="0" cap="none" spc="0" normalizeH="0" baseline="0" noProof="0" dirty="0">
                <a:ln>
                  <a:noFill/>
                </a:ln>
                <a:solidFill>
                  <a:srgbClr val="000000"/>
                </a:solidFill>
                <a:effectLst/>
                <a:uLnTx/>
                <a:uFillTx/>
                <a:latin typeface="Arial"/>
                <a:cs typeface="Arial"/>
                <a:sym typeface="Arial"/>
              </a:rPr>
              <a:t> for the ends of the pipe</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int dup(int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oldfd</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Creates a copy of the </a:t>
            </a:r>
            <a:r>
              <a:rPr kumimoji="0" lang="en-US" sz="2800" b="0" i="0" u="none" strike="noStrike" kern="0" cap="none" spc="0" normalizeH="0" baseline="0" noProof="0" dirty="0" err="1">
                <a:ln>
                  <a:noFill/>
                </a:ln>
                <a:solidFill>
                  <a:srgbClr val="000000"/>
                </a:solidFill>
                <a:effectLst/>
                <a:uLnTx/>
                <a:uFillTx/>
                <a:latin typeface="Consolas" panose="020B0609020204030204" pitchFamily="49" charset="0"/>
                <a:cs typeface="Arial"/>
                <a:sym typeface="Arial"/>
              </a:rPr>
              <a:t>oldfd</a:t>
            </a:r>
            <a:r>
              <a:rPr kumimoji="0" lang="en-US" sz="28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a:t>
            </a:r>
            <a:r>
              <a:rPr kumimoji="0" lang="en-US" sz="2800" b="0" i="0" u="none" strike="noStrike" kern="0" cap="none" spc="0" normalizeH="0" baseline="0" noProof="0" dirty="0">
                <a:ln>
                  <a:noFill/>
                </a:ln>
                <a:solidFill>
                  <a:srgbClr val="000000"/>
                </a:solidFill>
                <a:effectLst/>
                <a:uLnTx/>
                <a:uFillTx/>
                <a:latin typeface="Arial"/>
                <a:cs typeface="Arial"/>
                <a:sym typeface="Arial"/>
              </a:rPr>
              <a:t>file descriptor using the lowest-numbered unused file descriptor for the copy</a:t>
            </a:r>
          </a:p>
          <a:p>
            <a:endParaRPr lang="en-US" dirty="0"/>
          </a:p>
        </p:txBody>
      </p:sp>
    </p:spTree>
    <p:extLst>
      <p:ext uri="{BB962C8B-B14F-4D97-AF65-F5344CB8AC3E}">
        <p14:creationId xmlns:p14="http://schemas.microsoft.com/office/powerpoint/2010/main" val="182980947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FA084-D0A0-0600-45C3-9C943ACF25D4}"/>
              </a:ext>
            </a:extLst>
          </p:cNvPr>
          <p:cNvSpPr>
            <a:spLocks noGrp="1"/>
          </p:cNvSpPr>
          <p:nvPr>
            <p:ph type="title"/>
          </p:nvPr>
        </p:nvSpPr>
        <p:spPr/>
        <p:txBody>
          <a:bodyPr/>
          <a:lstStyle/>
          <a:p>
            <a:r>
              <a:rPr lang="en-US" dirty="0"/>
              <a:t>Pipe Example</a:t>
            </a:r>
          </a:p>
        </p:txBody>
      </p:sp>
      <p:pic>
        <p:nvPicPr>
          <p:cNvPr id="5" name="Picture 4" descr="A code with a pipe example.&#10;Long description is available in notes, press F6">
            <a:extLst>
              <a:ext uri="{FF2B5EF4-FFF2-40B4-BE49-F238E27FC236}">
                <a16:creationId xmlns:a16="http://schemas.microsoft.com/office/drawing/2014/main" id="{4E810A57-E510-F830-2D7E-4902ED6196B2}"/>
              </a:ext>
            </a:extLst>
          </p:cNvPr>
          <p:cNvPicPr>
            <a:picLocks noChangeAspect="1"/>
          </p:cNvPicPr>
          <p:nvPr/>
        </p:nvPicPr>
        <p:blipFill>
          <a:blip r:embed="rId2"/>
          <a:stretch>
            <a:fillRect/>
          </a:stretch>
        </p:blipFill>
        <p:spPr>
          <a:xfrm>
            <a:off x="457200" y="1551701"/>
            <a:ext cx="8416442" cy="4185908"/>
          </a:xfrm>
          <a:prstGeom prst="rect">
            <a:avLst/>
          </a:prstGeom>
        </p:spPr>
      </p:pic>
    </p:spTree>
    <p:extLst>
      <p:ext uri="{BB962C8B-B14F-4D97-AF65-F5344CB8AC3E}">
        <p14:creationId xmlns:p14="http://schemas.microsoft.com/office/powerpoint/2010/main" val="338848324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F3E48-4057-3CC1-0159-470A825BD2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A4B1C9-E630-2F19-DF61-81B6FD7D7065}"/>
              </a:ext>
            </a:extLst>
          </p:cNvPr>
          <p:cNvSpPr>
            <a:spLocks noGrp="1"/>
          </p:cNvSpPr>
          <p:nvPr>
            <p:ph type="title"/>
          </p:nvPr>
        </p:nvSpPr>
        <p:spPr>
          <a:xfrm>
            <a:off x="457200" y="212950"/>
            <a:ext cx="8229600" cy="590349"/>
          </a:xfrm>
        </p:spPr>
        <p:txBody>
          <a:bodyPr lIns="0" tIns="18000" rIns="0" bIns="18000" anchor="ctr">
            <a:spAutoFit/>
          </a:bodyPr>
          <a:lstStyle/>
          <a:p>
            <a:r>
              <a:rPr lang="en-US" dirty="0"/>
              <a:t>Modern Operating Systems</a:t>
            </a:r>
          </a:p>
        </p:txBody>
      </p:sp>
      <p:sp>
        <p:nvSpPr>
          <p:cNvPr id="3" name="Content Placeholder 2">
            <a:extLst>
              <a:ext uri="{FF2B5EF4-FFF2-40B4-BE49-F238E27FC236}">
                <a16:creationId xmlns:a16="http://schemas.microsoft.com/office/drawing/2014/main" id="{68035953-BA19-65CD-2DFC-92D06522D391}"/>
              </a:ext>
            </a:extLst>
          </p:cNvPr>
          <p:cNvSpPr>
            <a:spLocks noGrp="1"/>
          </p:cNvSpPr>
          <p:nvPr>
            <p:ph type="body" idx="1"/>
          </p:nvPr>
        </p:nvSpPr>
        <p:spPr>
          <a:xfrm>
            <a:off x="457200" y="996285"/>
            <a:ext cx="8229600" cy="308450"/>
          </a:xfrm>
        </p:spPr>
        <p:txBody>
          <a:bodyPr lIns="0" tIns="18000" rIns="0" bIns="18000" anchor="ctr">
            <a:spAutoFit/>
          </a:bodyPr>
          <a:lstStyle/>
          <a:p>
            <a:r>
              <a:rPr lang="en-US" dirty="0"/>
              <a:t>Fifth Edition</a:t>
            </a:r>
          </a:p>
        </p:txBody>
      </p:sp>
      <p:pic>
        <p:nvPicPr>
          <p:cNvPr id="15" name="Picture 14" descr="Front Cover: Modern Operating Systems Fifth Edition by Tanenbaum, Bos&#10;">
            <a:extLst>
              <a:ext uri="{FF2B5EF4-FFF2-40B4-BE49-F238E27FC236}">
                <a16:creationId xmlns:a16="http://schemas.microsoft.com/office/drawing/2014/main" id="{81A34D14-B4B7-EEB6-65A9-476F053A94C5}"/>
              </a:ext>
            </a:extLst>
          </p:cNvPr>
          <p:cNvPicPr>
            <a:picLocks noChangeAspect="1"/>
          </p:cNvPicPr>
          <p:nvPr/>
        </p:nvPicPr>
        <p:blipFill>
          <a:blip r:embed="rId3"/>
          <a:stretch>
            <a:fillRect/>
          </a:stretch>
        </p:blipFill>
        <p:spPr>
          <a:xfrm>
            <a:off x="455902" y="1501693"/>
            <a:ext cx="3743163" cy="4841160"/>
          </a:xfrm>
          <a:prstGeom prst="rect">
            <a:avLst/>
          </a:prstGeom>
        </p:spPr>
      </p:pic>
      <p:sp>
        <p:nvSpPr>
          <p:cNvPr id="5" name="Content Placeholder 4">
            <a:extLst>
              <a:ext uri="{FF2B5EF4-FFF2-40B4-BE49-F238E27FC236}">
                <a16:creationId xmlns:a16="http://schemas.microsoft.com/office/drawing/2014/main" id="{B3681484-F3C9-67DD-3FFE-7FFED4AFC7AC}"/>
              </a:ext>
            </a:extLst>
          </p:cNvPr>
          <p:cNvSpPr>
            <a:spLocks noGrp="1"/>
          </p:cNvSpPr>
          <p:nvPr>
            <p:ph sz="quarter" idx="14"/>
          </p:nvPr>
        </p:nvSpPr>
        <p:spPr>
          <a:xfrm>
            <a:off x="4587766" y="3388977"/>
            <a:ext cx="3657600" cy="498016"/>
          </a:xfrm>
        </p:spPr>
        <p:txBody>
          <a:bodyPr lIns="0" tIns="18000" rIns="0" bIns="18000" anchor="ctr">
            <a:spAutoFit/>
          </a:bodyPr>
          <a:lstStyle/>
          <a:p>
            <a:pPr indent="-101600"/>
            <a:r>
              <a:rPr lang="en-US" dirty="0"/>
              <a:t>End of Introduction</a:t>
            </a:r>
          </a:p>
        </p:txBody>
      </p:sp>
      <p:pic>
        <p:nvPicPr>
          <p:cNvPr id="13" name="Picture 12" descr="Pearson Logo">
            <a:extLst>
              <a:ext uri="{FF2B5EF4-FFF2-40B4-BE49-F238E27FC236}">
                <a16:creationId xmlns:a16="http://schemas.microsoft.com/office/drawing/2014/main" id="{1FCB6DAC-98C0-E8AD-C2B5-5A83FF4C5F5E}"/>
              </a:ext>
            </a:extLst>
          </p:cNvPr>
          <p:cNvPicPr>
            <a:picLocks noChangeAspect="1"/>
          </p:cNvPicPr>
          <p:nvPr/>
        </p:nvPicPr>
        <p:blipFill>
          <a:blip r:embed="rId4"/>
          <a:stretch>
            <a:fillRect/>
          </a:stretch>
        </p:blipFill>
        <p:spPr>
          <a:xfrm>
            <a:off x="444069" y="6424556"/>
            <a:ext cx="1021234" cy="321791"/>
          </a:xfrm>
          <a:prstGeom prst="rect">
            <a:avLst/>
          </a:prstGeom>
        </p:spPr>
      </p:pic>
      <p:sp>
        <p:nvSpPr>
          <p:cNvPr id="8" name="Content Placeholder 7">
            <a:extLst>
              <a:ext uri="{FF2B5EF4-FFF2-40B4-BE49-F238E27FC236}">
                <a16:creationId xmlns:a16="http://schemas.microsoft.com/office/drawing/2014/main" id="{994F6C6A-60F4-3009-5D9E-4940F7AC0767}"/>
              </a:ext>
            </a:extLst>
          </p:cNvPr>
          <p:cNvSpPr>
            <a:spLocks noGrp="1"/>
          </p:cNvSpPr>
          <p:nvPr>
            <p:ph sz="quarter" idx="17"/>
          </p:nvPr>
        </p:nvSpPr>
        <p:spPr>
          <a:xfrm>
            <a:off x="2169825" y="6472671"/>
            <a:ext cx="6589712" cy="221018"/>
          </a:xfrm>
        </p:spPr>
        <p:txBody>
          <a:bodyPr lIns="0" tIns="18000" rIns="0" bIns="18000" anchor="ctr">
            <a:spAutoFit/>
          </a:bodyPr>
          <a:lstStyle/>
          <a:p>
            <a:r>
              <a:rPr lang="en-US" altLang="en-US" sz="1200" b="0" dirty="0">
                <a:latin typeface="Verdana"/>
                <a:ea typeface="Verdana" panose="020B0604030504040204" pitchFamily="34" charset="0"/>
                <a:cs typeface="Verdana" panose="020B0604030504040204" pitchFamily="34" charset="0"/>
              </a:rPr>
              <a:t>Copyright © 2023, 2014, 2008 Pearson Education, Inc. All Rights Reserved</a:t>
            </a:r>
          </a:p>
        </p:txBody>
      </p:sp>
    </p:spTree>
    <p:extLst>
      <p:ext uri="{BB962C8B-B14F-4D97-AF65-F5344CB8AC3E}">
        <p14:creationId xmlns:p14="http://schemas.microsoft.com/office/powerpoint/2010/main" val="15468650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151091"/>
            <a:ext cx="8229600" cy="1021237"/>
          </a:xfrm>
        </p:spPr>
        <p:txBody>
          <a:bodyPr lIns="0" tIns="18000" rIns="0" bIns="18000" anchor="ctr">
            <a:spAutoFit/>
          </a:bodyPr>
          <a:lstStyle/>
          <a:p>
            <a:r>
              <a:rPr kumimoji="0" lang="en-US" sz="3200" b="1" i="0" u="none" strike="noStrike" kern="0" cap="none" spc="0" normalizeH="0" baseline="0" noProof="0" dirty="0">
                <a:ln>
                  <a:noFill/>
                </a:ln>
                <a:solidFill>
                  <a:srgbClr val="007FA3"/>
                </a:solidFill>
                <a:effectLst/>
                <a:uLnTx/>
                <a:uFillTx/>
                <a:latin typeface="Arial"/>
                <a:cs typeface="Times New Roman"/>
                <a:sym typeface="Times New Roman"/>
              </a:rPr>
              <a:t>Second Generation: Transistors and Batch Systems </a:t>
            </a:r>
            <a:endParaRPr lang="en-US" sz="3200" dirty="0"/>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4025" y="1469320"/>
            <a:ext cx="8232775" cy="1559545"/>
          </a:xfrm>
        </p:spPr>
        <p:txBody>
          <a:bodyPr lIns="0" tIns="18000" rIns="0" bIns="18000" anchor="ctr">
            <a:spAutoFit/>
          </a:bodyPr>
          <a:lstStyle/>
          <a:p>
            <a:pPr marL="0" indent="0">
              <a:buNone/>
            </a:pPr>
            <a:r>
              <a:rPr lang="en-US" sz="2400" dirty="0"/>
              <a:t>An early batch system. (a) Programmers bring cards to 1401. (b) 1401 reads batch of jobs onto tape. (c) Operator carries input tape to 7094. (d) 7094 does computing. (e) Operator carries output tape to 1401. (f) 1401 prints output.</a:t>
            </a:r>
          </a:p>
        </p:txBody>
      </p:sp>
      <p:pic>
        <p:nvPicPr>
          <p:cNvPr id="4" name="Picture 3" descr="The figure consists of six parts labeled (a) to (f) that illustrate an early batch system to demonstrate the batch system to reduce waste of time.&#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459104" y="3292321"/>
            <a:ext cx="8239758" cy="2610306"/>
          </a:xfrm>
          <a:prstGeom prst="rect">
            <a:avLst/>
          </a:prstGeom>
        </p:spPr>
      </p:pic>
    </p:spTree>
    <p:extLst>
      <p:ext uri="{BB962C8B-B14F-4D97-AF65-F5344CB8AC3E}">
        <p14:creationId xmlns:p14="http://schemas.microsoft.com/office/powerpoint/2010/main" val="1693744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200" y="87985"/>
            <a:ext cx="8229600" cy="1021237"/>
          </a:xfrm>
        </p:spPr>
        <p:txBody>
          <a:bodyPr lIns="0" tIns="18000" rIns="0" bIns="18000" anchor="ctr">
            <a:spAutoFit/>
          </a:bodyPr>
          <a:lstStyle/>
          <a:p>
            <a:r>
              <a:rPr kumimoji="0" lang="en-US" sz="3200" b="1" i="0" u="none" strike="noStrike" kern="0" cap="none" spc="0" normalizeH="0" baseline="0" noProof="0" dirty="0">
                <a:ln>
                  <a:noFill/>
                </a:ln>
                <a:solidFill>
                  <a:srgbClr val="007FA3"/>
                </a:solidFill>
                <a:effectLst/>
                <a:uLnTx/>
                <a:uFillTx/>
                <a:latin typeface="Arial"/>
                <a:cs typeface="Times New Roman"/>
                <a:sym typeface="Times New Roman"/>
              </a:rPr>
              <a:t>Second Generation: Transistors and Batch Systems </a:t>
            </a:r>
            <a:endParaRPr lang="en-US" sz="3200" dirty="0"/>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0" y="1150853"/>
            <a:ext cx="8232775" cy="405683"/>
          </a:xfrm>
        </p:spPr>
        <p:txBody>
          <a:bodyPr lIns="0" tIns="18000" rIns="0" bIns="18000" anchor="ctr">
            <a:spAutoFit/>
          </a:bodyPr>
          <a:lstStyle/>
          <a:p>
            <a:pPr marL="0" indent="0">
              <a:buNone/>
            </a:pPr>
            <a:r>
              <a:rPr lang="en-US" sz="2400" dirty="0"/>
              <a:t>Structure of a typical </a:t>
            </a:r>
            <a:r>
              <a:rPr lang="en-US" sz="2400" spc="-300" dirty="0"/>
              <a:t>F M </a:t>
            </a:r>
            <a:r>
              <a:rPr lang="en-US" sz="2400" dirty="0"/>
              <a:t>S job.</a:t>
            </a:r>
          </a:p>
        </p:txBody>
      </p:sp>
      <p:pic>
        <p:nvPicPr>
          <p:cNvPr id="4" name="Picture 3" descr="The figure illustrates the Structure of a typical F M S job.&#10;Long description is available in notes, press F6">
            <a:extLst>
              <a:ext uri="{FF2B5EF4-FFF2-40B4-BE49-F238E27FC236}">
                <a16:creationId xmlns:a16="http://schemas.microsoft.com/office/drawing/2014/main" id="{CCDB4A79-974B-C7E1-1828-0467564ABA98}"/>
              </a:ext>
            </a:extLst>
          </p:cNvPr>
          <p:cNvPicPr>
            <a:picLocks noChangeAspect="1"/>
          </p:cNvPicPr>
          <p:nvPr/>
        </p:nvPicPr>
        <p:blipFill>
          <a:blip r:embed="rId3"/>
          <a:srcRect/>
          <a:stretch/>
        </p:blipFill>
        <p:spPr>
          <a:xfrm>
            <a:off x="675461" y="1683145"/>
            <a:ext cx="7793077" cy="4648699"/>
          </a:xfrm>
          <a:prstGeom prst="rect">
            <a:avLst/>
          </a:prstGeom>
        </p:spPr>
      </p:pic>
    </p:spTree>
    <p:extLst>
      <p:ext uri="{BB962C8B-B14F-4D97-AF65-F5344CB8AC3E}">
        <p14:creationId xmlns:p14="http://schemas.microsoft.com/office/powerpoint/2010/main" val="4094023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57199" y="3007"/>
            <a:ext cx="8536075" cy="1021237"/>
          </a:xfrm>
        </p:spPr>
        <p:txBody>
          <a:bodyPr wrap="square" lIns="0" tIns="18000" rIns="0" bIns="18000" anchor="ctr">
            <a:spAutoFit/>
          </a:bodyPr>
          <a:lstStyle/>
          <a:p>
            <a:r>
              <a:rPr kumimoji="0" lang="en-US" sz="3200" b="1" i="0" u="none" strike="noStrike" kern="0" cap="none" spc="0" normalizeH="0" baseline="0" noProof="0" dirty="0">
                <a:ln>
                  <a:noFill/>
                </a:ln>
                <a:solidFill>
                  <a:srgbClr val="007FA3"/>
                </a:solidFill>
                <a:effectLst/>
                <a:uLnTx/>
                <a:uFillTx/>
                <a:latin typeface="Arial"/>
                <a:cs typeface="Times New Roman"/>
                <a:sym typeface="Times New Roman"/>
              </a:rPr>
              <a:t>Third Generation: </a:t>
            </a:r>
            <a:r>
              <a:rPr kumimoji="0" lang="en-US" sz="3200" b="1" i="0" u="none" strike="noStrike" kern="0" cap="none" spc="-500" normalizeH="0" baseline="0" noProof="0" dirty="0">
                <a:ln>
                  <a:noFill/>
                </a:ln>
                <a:solidFill>
                  <a:srgbClr val="007FA3"/>
                </a:solidFill>
                <a:effectLst/>
                <a:uLnTx/>
                <a:uFillTx/>
                <a:latin typeface="Arial"/>
                <a:cs typeface="Times New Roman"/>
                <a:sym typeface="Times New Roman"/>
              </a:rPr>
              <a:t>I C </a:t>
            </a:r>
            <a:r>
              <a:rPr kumimoji="0" lang="en-US" sz="3200" b="1" i="0" u="none" strike="noStrike" kern="0" cap="none" spc="0" normalizeH="0" baseline="0" noProof="0" dirty="0">
                <a:ln>
                  <a:noFill/>
                </a:ln>
                <a:solidFill>
                  <a:srgbClr val="007FA3"/>
                </a:solidFill>
                <a:effectLst/>
                <a:uLnTx/>
                <a:uFillTx/>
                <a:latin typeface="Arial"/>
                <a:cs typeface="Times New Roman"/>
                <a:sym typeface="Times New Roman"/>
              </a:rPr>
              <a:t>s and Multiprogramming</a:t>
            </a:r>
            <a:endParaRPr lang="en-US" sz="3200" dirty="0"/>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57200" y="1161402"/>
            <a:ext cx="8232775" cy="405683"/>
          </a:xfrm>
        </p:spPr>
        <p:txBody>
          <a:bodyPr lIns="0" tIns="18000" rIns="0" bIns="18000" anchor="ctr">
            <a:spAutoFit/>
          </a:bodyPr>
          <a:lstStyle/>
          <a:p>
            <a:pPr marL="0" indent="0">
              <a:buNone/>
            </a:pPr>
            <a:r>
              <a:rPr lang="en-US" sz="2400" dirty="0"/>
              <a:t>A multiprogramming system with three jobs in memory.</a:t>
            </a:r>
          </a:p>
        </p:txBody>
      </p:sp>
      <p:pic>
        <p:nvPicPr>
          <p:cNvPr id="4" name="Picture 3" descr="The figure illustrates a multiprogramming system with three jobs in memory.&#10;Long description is available in notes, press F6">
            <a:extLst>
              <a:ext uri="{FF2B5EF4-FFF2-40B4-BE49-F238E27FC236}">
                <a16:creationId xmlns:a16="http://schemas.microsoft.com/office/drawing/2014/main" id="{E9EEA679-2023-C918-59AF-7CA10D393E46}"/>
              </a:ext>
            </a:extLst>
          </p:cNvPr>
          <p:cNvPicPr>
            <a:picLocks noChangeAspect="1"/>
          </p:cNvPicPr>
          <p:nvPr/>
        </p:nvPicPr>
        <p:blipFill>
          <a:blip r:embed="rId3"/>
          <a:stretch>
            <a:fillRect/>
          </a:stretch>
        </p:blipFill>
        <p:spPr>
          <a:xfrm>
            <a:off x="1500285" y="1704243"/>
            <a:ext cx="6143430" cy="4521564"/>
          </a:xfrm>
          <a:prstGeom prst="rect">
            <a:avLst/>
          </a:prstGeom>
        </p:spPr>
      </p:pic>
    </p:spTree>
    <p:extLst>
      <p:ext uri="{BB962C8B-B14F-4D97-AF65-F5344CB8AC3E}">
        <p14:creationId xmlns:p14="http://schemas.microsoft.com/office/powerpoint/2010/main" val="1401223612"/>
      </p:ext>
    </p:extLst>
  </p:cSld>
  <p:clrMapOvr>
    <a:masterClrMapping/>
  </p:clrMapOvr>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535</TotalTime>
  <Words>3380</Words>
  <Application>Microsoft Office PowerPoint</Application>
  <PresentationFormat>On-screen Show (4:3)</PresentationFormat>
  <Paragraphs>395</Paragraphs>
  <Slides>66</Slides>
  <Notes>24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66</vt:i4>
      </vt:variant>
    </vt:vector>
  </HeadingPairs>
  <TitlesOfParts>
    <vt:vector size="72" baseType="lpstr">
      <vt:lpstr>Consolas</vt:lpstr>
      <vt:lpstr>Verdana</vt:lpstr>
      <vt:lpstr>Times New Roman</vt:lpstr>
      <vt:lpstr>Arial</vt:lpstr>
      <vt:lpstr>USHE</vt:lpstr>
      <vt:lpstr>USHE_slide options</vt:lpstr>
      <vt:lpstr>Modern Operating Systems</vt:lpstr>
      <vt:lpstr>Components of a Modern Computer </vt:lpstr>
      <vt:lpstr>Components of a Modern Computer </vt:lpstr>
      <vt:lpstr>The Operating System as a Resource Manager</vt:lpstr>
      <vt:lpstr>History of Operating Systems</vt:lpstr>
      <vt:lpstr>First Generation: Vacuum tubes</vt:lpstr>
      <vt:lpstr>Second Generation: Transistors and Batch Systems </vt:lpstr>
      <vt:lpstr>Second Generation: Transistors and Batch Systems </vt:lpstr>
      <vt:lpstr>Third Generation: I C s and Multiprogramming</vt:lpstr>
      <vt:lpstr>U N I X – a Simpler Operating System </vt:lpstr>
      <vt:lpstr>MINIX (1980s)</vt:lpstr>
      <vt:lpstr>Hardware - Processors</vt:lpstr>
      <vt:lpstr>Hardware - Processors</vt:lpstr>
      <vt:lpstr>Hardware - Memory</vt:lpstr>
      <vt:lpstr>Hardware - Memory</vt:lpstr>
      <vt:lpstr>Hardware - Memory</vt:lpstr>
      <vt:lpstr>Nonvolatile Storage</vt:lpstr>
      <vt:lpstr>Solid State Drives (S S D)</vt:lpstr>
      <vt:lpstr>I/O Devices</vt:lpstr>
      <vt:lpstr>I/O Devices</vt:lpstr>
      <vt:lpstr>I/O Devices</vt:lpstr>
      <vt:lpstr>I/O Devices</vt:lpstr>
      <vt:lpstr>Busses</vt:lpstr>
      <vt:lpstr>Computer Startup</vt:lpstr>
      <vt:lpstr>Operating System Types</vt:lpstr>
      <vt:lpstr>What is an Operating System</vt:lpstr>
      <vt:lpstr>Operating System Concepts</vt:lpstr>
      <vt:lpstr>Processes</vt:lpstr>
      <vt:lpstr>Processes</vt:lpstr>
      <vt:lpstr>Processes</vt:lpstr>
      <vt:lpstr>Processes</vt:lpstr>
      <vt:lpstr>Files</vt:lpstr>
      <vt:lpstr>Files</vt:lpstr>
      <vt:lpstr>Files</vt:lpstr>
      <vt:lpstr>Files</vt:lpstr>
      <vt:lpstr>File System Mounting</vt:lpstr>
      <vt:lpstr>Files (Pipes)</vt:lpstr>
      <vt:lpstr>System Calls</vt:lpstr>
      <vt:lpstr>System Calls</vt:lpstr>
      <vt:lpstr>System Calls</vt:lpstr>
      <vt:lpstr>Windows System Call API</vt:lpstr>
      <vt:lpstr>O S Structure: Monolithic </vt:lpstr>
      <vt:lpstr>O S structure: Virtualization </vt:lpstr>
      <vt:lpstr>Containers</vt:lpstr>
      <vt:lpstr>The World According to C</vt:lpstr>
      <vt:lpstr>The World According to C</vt:lpstr>
      <vt:lpstr>Build Process</vt:lpstr>
      <vt:lpstr>Hello World Example</vt:lpstr>
      <vt:lpstr>Recall: Everything Is a File!</vt:lpstr>
      <vt:lpstr>Hello World Example</vt:lpstr>
      <vt:lpstr>Hello World Example</vt:lpstr>
      <vt:lpstr>Hello World Example</vt:lpstr>
      <vt:lpstr>Standard C Library</vt:lpstr>
      <vt:lpstr>Process Management System Calls</vt:lpstr>
      <vt:lpstr>Process Creation</vt:lpstr>
      <vt:lpstr>Process Creation (fork, wait)</vt:lpstr>
      <vt:lpstr>Process Creation (execv)</vt:lpstr>
      <vt:lpstr>Process Creation (fork, wait, execv)</vt:lpstr>
      <vt:lpstr>Minimal Shell</vt:lpstr>
      <vt:lpstr>How to Exit Programs?</vt:lpstr>
      <vt:lpstr>Signals</vt:lpstr>
      <vt:lpstr>Alarm Example</vt:lpstr>
      <vt:lpstr>Pipe Example</vt:lpstr>
      <vt:lpstr>Pipe Example (open, close, pipe, dup)</vt:lpstr>
      <vt:lpstr>Pipe Example</vt:lpstr>
      <vt:lpstr>Modern Operating Systems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Operating Systems, Fifth Edition, Chapter 1</dc:title>
  <dc:subject>Computer  Science</dc:subject>
  <dc:creator>Andrew S. Tanenbaum, Herbert Bos</dc:creator>
  <cp:keywords/>
  <dc:description/>
  <cp:lastModifiedBy>Springer, Tom</cp:lastModifiedBy>
  <cp:revision>21</cp:revision>
  <dcterms:modified xsi:type="dcterms:W3CDTF">2025-09-08T20:58:55Z</dcterms:modified>
</cp:coreProperties>
</file>